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649" r:id="rId2"/>
    <p:sldId id="670" r:id="rId3"/>
    <p:sldId id="309" r:id="rId4"/>
    <p:sldId id="325" r:id="rId5"/>
    <p:sldId id="683" r:id="rId6"/>
    <p:sldId id="1824" r:id="rId7"/>
    <p:sldId id="613" r:id="rId8"/>
    <p:sldId id="419" r:id="rId9"/>
    <p:sldId id="660" r:id="rId10"/>
    <p:sldId id="648" r:id="rId11"/>
    <p:sldId id="631" r:id="rId12"/>
    <p:sldId id="1831" r:id="rId13"/>
    <p:sldId id="682" r:id="rId14"/>
    <p:sldId id="576" r:id="rId15"/>
    <p:sldId id="608" r:id="rId16"/>
    <p:sldId id="1823" r:id="rId17"/>
    <p:sldId id="601" r:id="rId18"/>
    <p:sldId id="600" r:id="rId19"/>
    <p:sldId id="1828" r:id="rId20"/>
    <p:sldId id="663" r:id="rId21"/>
    <p:sldId id="2031" r:id="rId22"/>
    <p:sldId id="320" r:id="rId23"/>
    <p:sldId id="619" r:id="rId24"/>
    <p:sldId id="1825" r:id="rId25"/>
    <p:sldId id="1833" r:id="rId26"/>
    <p:sldId id="1834" r:id="rId27"/>
    <p:sldId id="1836" r:id="rId28"/>
    <p:sldId id="1835" r:id="rId29"/>
    <p:sldId id="1838" r:id="rId30"/>
    <p:sldId id="1830" r:id="rId31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76056BD-285C-B84E-9312-59F5381D4171}">
          <p14:sldIdLst>
            <p14:sldId id="649"/>
            <p14:sldId id="670"/>
            <p14:sldId id="309"/>
            <p14:sldId id="325"/>
            <p14:sldId id="683"/>
            <p14:sldId id="1824"/>
            <p14:sldId id="613"/>
            <p14:sldId id="419"/>
            <p14:sldId id="660"/>
            <p14:sldId id="648"/>
            <p14:sldId id="631"/>
            <p14:sldId id="1831"/>
            <p14:sldId id="682"/>
            <p14:sldId id="576"/>
            <p14:sldId id="608"/>
            <p14:sldId id="1823"/>
            <p14:sldId id="601"/>
            <p14:sldId id="600"/>
            <p14:sldId id="1828"/>
            <p14:sldId id="663"/>
            <p14:sldId id="2031"/>
            <p14:sldId id="320"/>
            <p14:sldId id="619"/>
            <p14:sldId id="1825"/>
            <p14:sldId id="1833"/>
            <p14:sldId id="1834"/>
            <p14:sldId id="1836"/>
            <p14:sldId id="1835"/>
            <p14:sldId id="1838"/>
            <p14:sldId id="18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00">
          <p15:clr>
            <a:srgbClr val="A4A3A4"/>
          </p15:clr>
        </p15:guide>
        <p15:guide id="2" pos="2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52"/>
    <p:restoredTop sz="95764"/>
  </p:normalViewPr>
  <p:slideViewPr>
    <p:cSldViewPr>
      <p:cViewPr varScale="1">
        <p:scale>
          <a:sx n="81" d="100"/>
          <a:sy n="81" d="100"/>
        </p:scale>
        <p:origin x="1386" y="60"/>
      </p:cViewPr>
      <p:guideLst>
        <p:guide orient="horz" pos="800"/>
        <p:guide pos="2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27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Pearsall" userId="01b63ae17c4c4d79" providerId="LiveId" clId="{E5763826-0C93-4F66-949F-4E6055171CC7}"/>
    <pc:docChg chg="delSld delMainMaster modSection">
      <pc:chgData name="Daniel Pearsall" userId="01b63ae17c4c4d79" providerId="LiveId" clId="{E5763826-0C93-4F66-949F-4E6055171CC7}" dt="2023-11-03T11:17:45.334" v="2" actId="47"/>
      <pc:docMkLst>
        <pc:docMk/>
      </pc:docMkLst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256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287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297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32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417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42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431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478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501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53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53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566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580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58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58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588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590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599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0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0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07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09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10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11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1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1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16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17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18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21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2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23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2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25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30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3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33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3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35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36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37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38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4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4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45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47"/>
        </pc:sldMkLst>
      </pc:sldChg>
      <pc:sldChg chg="del">
        <pc:chgData name="Daniel Pearsall" userId="01b63ae17c4c4d79" providerId="LiveId" clId="{E5763826-0C93-4F66-949F-4E6055171CC7}" dt="2023-11-03T11:17:10.482" v="1" actId="47"/>
        <pc:sldMkLst>
          <pc:docMk/>
          <pc:sldMk cId="0" sldId="65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55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56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58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59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61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6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6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65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67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68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69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71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7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73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7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75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76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77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78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79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80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81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8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85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86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87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88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89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90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91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9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93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694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1816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1817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1819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1820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1821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0" sldId="1822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2109518790" sldId="1826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4096348191" sldId="1827"/>
        </pc:sldMkLst>
      </pc:sldChg>
      <pc:sldChg chg="del">
        <pc:chgData name="Daniel Pearsall" userId="01b63ae17c4c4d79" providerId="LiveId" clId="{E5763826-0C93-4F66-949F-4E6055171CC7}" dt="2023-11-03T11:17:45.334" v="2" actId="47"/>
        <pc:sldMkLst>
          <pc:docMk/>
          <pc:sldMk cId="2096247433" sldId="1829"/>
        </pc:sldMkLst>
      </pc:sldChg>
      <pc:sldChg chg="del">
        <pc:chgData name="Daniel Pearsall" userId="01b63ae17c4c4d79" providerId="LiveId" clId="{E5763826-0C93-4F66-949F-4E6055171CC7}" dt="2023-11-03T11:17:03.979" v="0" actId="47"/>
        <pc:sldMkLst>
          <pc:docMk/>
          <pc:sldMk cId="1225035581" sldId="1832"/>
        </pc:sldMkLst>
      </pc:sldChg>
      <pc:sldMasterChg chg="del delSldLayout">
        <pc:chgData name="Daniel Pearsall" userId="01b63ae17c4c4d79" providerId="LiveId" clId="{E5763826-0C93-4F66-949F-4E6055171CC7}" dt="2023-11-03T11:17:45.334" v="2" actId="47"/>
        <pc:sldMasterMkLst>
          <pc:docMk/>
          <pc:sldMasterMk cId="0" sldId="2147483660"/>
        </pc:sldMasterMkLst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60"/>
            <pc:sldLayoutMk cId="578220171" sldId="2147488127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60"/>
            <pc:sldLayoutMk cId="726938423" sldId="2147488128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60"/>
            <pc:sldLayoutMk cId="391509673" sldId="2147488129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60"/>
            <pc:sldLayoutMk cId="3524930993" sldId="2147488130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60"/>
            <pc:sldLayoutMk cId="2133658637" sldId="2147488131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60"/>
            <pc:sldLayoutMk cId="1870941875" sldId="2147488132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60"/>
            <pc:sldLayoutMk cId="3306444259" sldId="2147488133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60"/>
            <pc:sldLayoutMk cId="3311330341" sldId="2147488134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60"/>
            <pc:sldLayoutMk cId="2260330188" sldId="2147488135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60"/>
            <pc:sldLayoutMk cId="684549416" sldId="2147488136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60"/>
            <pc:sldLayoutMk cId="1447583012" sldId="2147488137"/>
          </pc:sldLayoutMkLst>
        </pc:sldLayoutChg>
      </pc:sldMasterChg>
      <pc:sldMasterChg chg="del delSldLayout">
        <pc:chgData name="Daniel Pearsall" userId="01b63ae17c4c4d79" providerId="LiveId" clId="{E5763826-0C93-4F66-949F-4E6055171CC7}" dt="2023-11-03T11:17:45.334" v="2" actId="47"/>
        <pc:sldMasterMkLst>
          <pc:docMk/>
          <pc:sldMasterMk cId="0" sldId="2147483672"/>
        </pc:sldMasterMkLst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677370857" sldId="2147488104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456181753" sldId="2147488105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2085964595" sldId="2147488106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4176541256" sldId="2147488107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1202940855" sldId="2147488108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3757491746" sldId="2147488109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4201501583" sldId="2147488110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3421352108" sldId="2147488111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4089890068" sldId="2147488112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2589079340" sldId="2147488113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3043933443" sldId="2147488114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3672"/>
            <pc:sldLayoutMk cId="3471422384" sldId="2147488115"/>
          </pc:sldLayoutMkLst>
        </pc:sldLayoutChg>
      </pc:sldMasterChg>
      <pc:sldMasterChg chg="del delSldLayout">
        <pc:chgData name="Daniel Pearsall" userId="01b63ae17c4c4d79" providerId="LiveId" clId="{E5763826-0C93-4F66-949F-4E6055171CC7}" dt="2023-11-03T11:17:45.334" v="2" actId="47"/>
        <pc:sldMasterMkLst>
          <pc:docMk/>
          <pc:sldMasterMk cId="0" sldId="2147487278"/>
        </pc:sldMasterMkLst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2813145828" sldId="2147488138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1802192728" sldId="2147488139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3855441986" sldId="2147488140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275241154" sldId="2147488141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960636900" sldId="2147488142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1306220851" sldId="2147488143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3267992166" sldId="2147488144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3260882622" sldId="2147488145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1863856020" sldId="2147488146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701607090" sldId="2147488147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1770803719" sldId="2147488148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278"/>
            <pc:sldLayoutMk cId="2922467979" sldId="2147488149"/>
          </pc:sldLayoutMkLst>
        </pc:sldLayoutChg>
      </pc:sldMasterChg>
      <pc:sldMasterChg chg="del delSldLayout">
        <pc:chgData name="Daniel Pearsall" userId="01b63ae17c4c4d79" providerId="LiveId" clId="{E5763826-0C93-4F66-949F-4E6055171CC7}" dt="2023-11-03T11:17:45.334" v="2" actId="47"/>
        <pc:sldMasterMkLst>
          <pc:docMk/>
          <pc:sldMasterMk cId="0" sldId="2147487498"/>
        </pc:sldMasterMkLst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498"/>
            <pc:sldLayoutMk cId="3832748622" sldId="2147488116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498"/>
            <pc:sldLayoutMk cId="696656842" sldId="2147488117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498"/>
            <pc:sldLayoutMk cId="2261118451" sldId="2147488118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498"/>
            <pc:sldLayoutMk cId="3358054152" sldId="2147488119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498"/>
            <pc:sldLayoutMk cId="692843962" sldId="2147488120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498"/>
            <pc:sldLayoutMk cId="3815217928" sldId="2147488121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498"/>
            <pc:sldLayoutMk cId="1003364369" sldId="2147488122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498"/>
            <pc:sldLayoutMk cId="3413380409" sldId="2147488123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498"/>
            <pc:sldLayoutMk cId="3194050190" sldId="2147488124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498"/>
            <pc:sldLayoutMk cId="391482432" sldId="2147488125"/>
          </pc:sldLayoutMkLst>
        </pc:sldLayoutChg>
        <pc:sldLayoutChg chg="del">
          <pc:chgData name="Daniel Pearsall" userId="01b63ae17c4c4d79" providerId="LiveId" clId="{E5763826-0C93-4F66-949F-4E6055171CC7}" dt="2023-11-03T11:17:45.334" v="2" actId="47"/>
          <pc:sldLayoutMkLst>
            <pc:docMk/>
            <pc:sldMasterMk cId="0" sldId="2147487498"/>
            <pc:sldLayoutMk cId="530609881" sldId="214748812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9959D-CD3C-EDCA-4D42-049195E78F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D965A-7778-750C-CE39-48DAED2546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A71B53B6-72FB-BC43-961F-F36FA588A306}" type="datetimeFigureOut">
              <a:rPr lang="en-US"/>
              <a:pPr>
                <a:defRPr/>
              </a:pPr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D3D44-4414-235D-A4B7-06AD0BB242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465CE-446E-241C-9A41-8C186D1A2B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96CB3B-F999-F545-8AED-AF5B289484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4A7CB8E8-2E98-8D2C-16E0-7A7E53945B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E622BDC2-5DC4-77DA-F60E-299360B2360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1DE9E2E8-A349-9E11-9E1C-BAAFA361669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7C846E37-8B57-5BFA-8508-CF09B36B562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FDCD0553-0C85-4BD5-57C0-BDCB854AE2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31" name="Rectangle 7">
            <a:extLst>
              <a:ext uri="{FF2B5EF4-FFF2-40B4-BE49-F238E27FC236}">
                <a16:creationId xmlns:a16="http://schemas.microsoft.com/office/drawing/2014/main" id="{21A91F81-5752-0B1B-D6E8-40344016E2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2" charset="0"/>
              </a:defRPr>
            </a:lvl1pPr>
          </a:lstStyle>
          <a:p>
            <a:pPr>
              <a:defRPr/>
            </a:pPr>
            <a:fld id="{E68082EE-0B94-0B45-A120-6EB1401EA1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A604B3CE-A076-F411-90C3-E1C09CE1A1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6C96A532-10AA-AA5D-8282-B3B9DD9FA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C2262726-FC96-75AE-0BEC-E4F813E05C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33B97AD-4022-9942-8485-87E3BB6B619F}" type="slidenum">
              <a:rPr lang="en-GB" altLang="en-US" sz="1200" smtClean="0">
                <a:latin typeface="Helvetica" pitchFamily="2" charset="0"/>
              </a:rPr>
              <a:pPr/>
              <a:t>1</a:t>
            </a:fld>
            <a:endParaRPr lang="en-GB" altLang="en-US" sz="1200">
              <a:latin typeface="Helvetica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CC7C58C8-2FB4-2881-2E5F-88E30F70F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EC596A85-B381-7E49-8D7A-894536A8E2E3}" type="slidenum">
              <a:rPr lang="en-GB" altLang="en-US" sz="1200" smtClean="0">
                <a:latin typeface="Helvetica" pitchFamily="2" charset="0"/>
              </a:rPr>
              <a:pPr/>
              <a:t>4</a:t>
            </a:fld>
            <a:endParaRPr lang="en-GB" altLang="en-US" sz="1200">
              <a:latin typeface="Helvetica" pitchFamily="2" charset="0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C175EC46-95C4-DD2B-DB74-A334E7AB4E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62000"/>
            <a:ext cx="4975225" cy="3730625"/>
          </a:xfrm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8C1A70F3-D372-AD55-8400-B1E2DB96F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0750" y="4721225"/>
            <a:ext cx="4987925" cy="441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8082EE-0B94-0B45-A120-6EB1401EA1EE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2353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3" name="Google Shape;186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All the genes cloned with their native regulatory elements.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Rpi-vnt1 already tested in the field.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S.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americanum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Non-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tuberizing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Diploid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Originaria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continente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americano,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desde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sur y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noroeste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Estados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Unidos hasta Paraguay y Perú,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incluidas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las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islas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del Caribe. Sometimes consumed as food but may have toxic compounds.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Unable to cross with S. tuberosum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Rpi-amr3 comes from accession SP1102 / Chr. 4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Rpi-amr1e comes from accession SP2273 / Chr. 11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S.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venturii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Tuberizing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Diploid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Originaire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d'Argentine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Endémique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des provinces du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nord-ouest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l'Argentine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, qui se rencontre entre 1900 et 3000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mètres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d'altitude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dans les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régions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de Catamarca, Jujuy, La Rioja, Salta et Tucumán).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Able to cross with S. tuberosum 2n (not straightforward anyway) but not with cultivated 4n varieties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Rpi-vnt1 comes from Chr. 9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19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9AAFDE10-0211-80E4-8FA8-6B32D95F8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07DD52FA-6924-64FB-0E5B-C345C66048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3DAD4793-AB78-139B-A265-5F332DAD3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C31D1C6-8141-1746-83B0-2F5703C5F49E}" type="slidenum">
              <a:rPr lang="en-GB" altLang="en-US" sz="1200" smtClean="0">
                <a:latin typeface="Helvetica" pitchFamily="2" charset="0"/>
              </a:rPr>
              <a:pPr/>
              <a:t>23</a:t>
            </a:fld>
            <a:endParaRPr lang="en-GB" altLang="en-US" sz="1200">
              <a:latin typeface="Helvetica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82C0BE-D614-2949-F095-DB57CF93F3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9C56D1-B8AA-09B0-8CBF-A32111C0F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E44A13-AE2E-B16D-8839-80053A1BAB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D68E6-273B-DD40-BFAA-EE068A033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816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32DE07-ED71-A162-F563-DBFA62DFAF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E58E71-6EA2-D9E3-0C76-F9B7A5406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B96985-B9C3-1DF5-3043-25D7796948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C7CDF-91BC-4F40-AAE8-3DCF055C5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5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DD8AFF-71D5-D27D-A59A-E3D7150FE7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2F69E5-F201-44C6-15C8-10D11A8B79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73A60A-D604-CD12-308A-EB82D6D0B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A12CA-4A8A-3B49-B8E0-1BC4D50328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61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EA8AAB-EF3F-B971-BE93-F9968841EB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3E3524-E5AB-8CB3-F368-3E52AA5A5F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D4FBDB-9EF8-017A-7C07-FCE2108783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2CEF8-E705-D24B-B62D-136749B7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01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EAE343-F5DB-399A-14F0-51E2E8258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1D2C9E-105D-10D5-B69B-A1A09084CA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2D0713-6061-6F01-2F9B-57FC7B7BB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D3C4E-4EBC-4448-977C-1FBA6222C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79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E2F68-16AE-1DC3-EE9B-F5B55517EC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51C8-097C-8334-C713-38F28D39C4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B5402-6F5E-96E0-318C-05F8425BBB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942E3-9A48-9D45-8F9B-ABB49B627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33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F4D9A2-4FDD-E50E-D363-D218FE11E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E01193-D620-D34F-1477-5B1F57BB15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0E4D54E-DECF-E066-42C3-65FB75171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E185E-54F9-D046-8A9C-68B8A9A37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2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5E87079-795C-79E6-0178-5D2499F61F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B21468-1D2C-4F1F-57ED-4ABF6D7081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6CF470-D980-6CD0-BE18-64D3381F96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7F975-E9DA-DC48-AA95-CE1B53BE9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62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092F9C-C301-D62E-87D2-5B570F4A56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A39519-9DEC-733C-0A1E-1A1D00ADF9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67FC59-384D-F758-B926-DC5314BA3E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65B9E-F808-804E-A1DF-BEA9AE681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606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3ABB80-F82E-41B2-3FA4-614AD525D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022E0D-46D9-5788-5D7F-58C009D65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B7D420-5080-56DD-77F0-F898C23167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BFEFE-7F69-254D-BFE0-2917A445E6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88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2438D3-6696-B1E6-0E24-23E519BE2A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3D7974-AE86-D0ED-2DB6-478BDBCA6E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4BDB81-20F5-9365-C55A-A908D7C1E0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3DCA-6618-5643-849A-068C89CC07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60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8455E78-C4F0-0A53-A765-3C32270A9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B4C2271-96FA-70D2-865C-7A7237B91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A652F2A-9EA5-8D45-E7E6-D84347B4F4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00FFEEE-5E1C-A13A-78AA-CA938AEFBF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3CF188-D5CB-7CFF-60E1-C0FF06B913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pitchFamily="2" charset="0"/>
              </a:defRPr>
            </a:lvl1pPr>
          </a:lstStyle>
          <a:p>
            <a:pPr>
              <a:defRPr/>
            </a:pPr>
            <a:fld id="{938BC839-FEB8-4749-8375-ED7F24730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93" r:id="rId1"/>
    <p:sldLayoutId id="2147488094" r:id="rId2"/>
    <p:sldLayoutId id="2147488095" r:id="rId3"/>
    <p:sldLayoutId id="2147488096" r:id="rId4"/>
    <p:sldLayoutId id="2147488097" r:id="rId5"/>
    <p:sldLayoutId id="2147488098" r:id="rId6"/>
    <p:sldLayoutId id="2147488099" r:id="rId7"/>
    <p:sldLayoutId id="2147488100" r:id="rId8"/>
    <p:sldLayoutId id="2147488101" r:id="rId9"/>
    <p:sldLayoutId id="2147488102" r:id="rId10"/>
    <p:sldLayoutId id="21474881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Helvetica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l.ac.uk/groups/jones-grou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>
            <a:extLst>
              <a:ext uri="{FF2B5EF4-FFF2-40B4-BE49-F238E27FC236}">
                <a16:creationId xmlns:a16="http://schemas.microsoft.com/office/drawing/2014/main" id="{9F23C7CC-77B0-F0B4-7E66-1ACE78CF0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5733256"/>
            <a:ext cx="8712201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75"/>
              </a:spcBef>
              <a:buFontTx/>
              <a:buNone/>
            </a:pPr>
            <a:r>
              <a:rPr lang="en-GB" altLang="en-US" sz="1800" i="1" dirty="0"/>
              <a:t>Jonathan Jones, TSL, Norwich, UK and Jonny Hazell, </a:t>
            </a:r>
            <a:r>
              <a:rPr lang="en-GB" altLang="en-US" sz="1800" i="1" dirty="0" err="1"/>
              <a:t>RoySoc</a:t>
            </a:r>
            <a:endParaRPr lang="en-GB" altLang="en-US" sz="1800" i="1" dirty="0"/>
          </a:p>
          <a:p>
            <a:pPr algn="ctr">
              <a:spcBef>
                <a:spcPts val="75"/>
              </a:spcBef>
              <a:buFontTx/>
              <a:buNone/>
            </a:pPr>
            <a:r>
              <a:rPr lang="en-GB" altLang="en-US" sz="1800" dirty="0">
                <a:hlinkClick r:id="rId3"/>
              </a:rPr>
              <a:t>http://www.tsl.ac.uk/groups/jones-group/</a:t>
            </a:r>
            <a:r>
              <a:rPr lang="en-GB" altLang="en-US" sz="1800" dirty="0"/>
              <a:t> </a:t>
            </a:r>
          </a:p>
          <a:p>
            <a:pPr algn="ctr">
              <a:spcBef>
                <a:spcPts val="75"/>
              </a:spcBef>
              <a:buFontTx/>
              <a:buNone/>
            </a:pPr>
            <a:r>
              <a:rPr lang="en-GB" altLang="en-US" sz="1800" dirty="0"/>
              <a:t>@</a:t>
            </a:r>
            <a:r>
              <a:rPr lang="en-GB" altLang="en-US" sz="1800" dirty="0" err="1"/>
              <a:t>jonathandgjones</a:t>
            </a:r>
            <a:endParaRPr lang="en-GB" altLang="en-US" sz="1800" dirty="0"/>
          </a:p>
        </p:txBody>
      </p:sp>
      <p:sp>
        <p:nvSpPr>
          <p:cNvPr id="55298" name="TextBox 1">
            <a:extLst>
              <a:ext uri="{FF2B5EF4-FFF2-40B4-BE49-F238E27FC236}">
                <a16:creationId xmlns:a16="http://schemas.microsoft.com/office/drawing/2014/main" id="{5C88FEF5-801D-33D1-217E-7BC97D4CA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109081"/>
            <a:ext cx="94685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Enabling genetic technologies for food security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29699" name="Rectangle 4">
            <a:extLst>
              <a:ext uri="{FF2B5EF4-FFF2-40B4-BE49-F238E27FC236}">
                <a16:creationId xmlns:a16="http://schemas.microsoft.com/office/drawing/2014/main" id="{ACEAB9F6-69E2-23FB-796B-A68E7E3FB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3429000"/>
            <a:ext cx="8690568" cy="6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75"/>
              </a:spcBef>
              <a:buFontTx/>
              <a:buNone/>
            </a:pPr>
            <a:r>
              <a:rPr lang="en-GB" altLang="en-US" sz="2400" dirty="0"/>
              <a:t>- Implementation of GM rules in the EU is dysfunctional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67202697-F6ED-16E2-AE1B-008DBEAD4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" y="1606070"/>
            <a:ext cx="8690568" cy="97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75"/>
              </a:spcBef>
              <a:buFontTx/>
              <a:buNone/>
            </a:pPr>
            <a:r>
              <a:rPr lang="en-GB" altLang="en-US" sz="2400" dirty="0"/>
              <a:t>- Like GE, GM is a great method to raise and protect crop yields, replace chemistry with genetics</a:t>
            </a:r>
          </a:p>
        </p:txBody>
      </p:sp>
      <p:sp>
        <p:nvSpPr>
          <p:cNvPr id="29701" name="Rectangle 4">
            <a:extLst>
              <a:ext uri="{FF2B5EF4-FFF2-40B4-BE49-F238E27FC236}">
                <a16:creationId xmlns:a16="http://schemas.microsoft.com/office/drawing/2014/main" id="{F5AC92D9-A9C9-951A-301B-56A017A86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3996466"/>
            <a:ext cx="8617518" cy="9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75"/>
              </a:spcBef>
              <a:buFontTx/>
              <a:buNone/>
            </a:pPr>
            <a:r>
              <a:rPr lang="en-GB" altLang="en-US" sz="2400" dirty="0"/>
              <a:t>- However, the rules themselves allow for discretion by regulators on derogation for some components of the dossier</a:t>
            </a:r>
          </a:p>
        </p:txBody>
      </p:sp>
      <p:sp>
        <p:nvSpPr>
          <p:cNvPr id="29702" name="Rectangle 4">
            <a:extLst>
              <a:ext uri="{FF2B5EF4-FFF2-40B4-BE49-F238E27FC236}">
                <a16:creationId xmlns:a16="http://schemas.microsoft.com/office/drawing/2014/main" id="{1523E130-44DA-01D0-A67B-C859F3AD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897248"/>
            <a:ext cx="8617518" cy="93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75"/>
              </a:spcBef>
              <a:buFontTx/>
              <a:buNone/>
            </a:pPr>
            <a:r>
              <a:rPr lang="en-GB" altLang="en-US" sz="2400" dirty="0"/>
              <a:t>- Outside the EU, we can implement EU regulations more proportionately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7BF8113-8BCE-ED1A-984C-E374CD801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512875"/>
            <a:ext cx="8510307" cy="84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75"/>
              </a:spcBef>
              <a:buFontTx/>
              <a:buNone/>
            </a:pPr>
            <a:r>
              <a:rPr lang="en-GB" altLang="en-US" sz="2400" dirty="0"/>
              <a:t>- 40 years of experience with GM show method no more risky than plant breeding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29D676-1FD7-4A8E-E977-DFE3677C5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620" y="724592"/>
            <a:ext cx="9081900" cy="96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75"/>
              </a:spcBef>
              <a:buFontTx/>
              <a:buNone/>
            </a:pPr>
            <a:r>
              <a:rPr lang="en-GB" altLang="en-US" sz="2400" dirty="0"/>
              <a:t>- The Precision Breeding Act is a great step forward for using gene editing for crop improvement: thanks HMG and civil service!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0" grpId="0"/>
      <p:bldP spid="29701" grpId="0"/>
      <p:bldP spid="29702" grpId="0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0" name="Picture 1">
            <a:extLst>
              <a:ext uri="{FF2B5EF4-FFF2-40B4-BE49-F238E27FC236}">
                <a16:creationId xmlns:a16="http://schemas.microsoft.com/office/drawing/2014/main" id="{9720DD04-3ED5-FF44-2549-26DC46D4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997200"/>
            <a:ext cx="3005137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0C8297A-DCB1-69B6-ECA5-045DDFB73128}"/>
              </a:ext>
            </a:extLst>
          </p:cNvPr>
          <p:cNvSpPr/>
          <p:nvPr/>
        </p:nvSpPr>
        <p:spPr bwMode="auto">
          <a:xfrm flipV="1">
            <a:off x="330200" y="1008063"/>
            <a:ext cx="3065463" cy="95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2A106D-C203-1446-BD9F-3E387F725222}"/>
              </a:ext>
            </a:extLst>
          </p:cNvPr>
          <p:cNvSpPr/>
          <p:nvPr/>
        </p:nvSpPr>
        <p:spPr bwMode="auto">
          <a:xfrm flipV="1">
            <a:off x="3195638" y="985838"/>
            <a:ext cx="4545012" cy="1397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1C5CCF-9B08-CD00-C64C-F9C7077DA5E2}"/>
              </a:ext>
            </a:extLst>
          </p:cNvPr>
          <p:cNvSpPr/>
          <p:nvPr/>
        </p:nvSpPr>
        <p:spPr bwMode="auto">
          <a:xfrm flipV="1">
            <a:off x="650875" y="1296988"/>
            <a:ext cx="2740025" cy="9207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AB64DA-13F2-E573-FEA3-25DC43821BD5}"/>
              </a:ext>
            </a:extLst>
          </p:cNvPr>
          <p:cNvSpPr/>
          <p:nvPr/>
        </p:nvSpPr>
        <p:spPr bwMode="auto">
          <a:xfrm flipV="1">
            <a:off x="3271838" y="1271588"/>
            <a:ext cx="4373562" cy="1412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CA0D0FA-F31C-55E7-682C-E95B61F3B1BA}"/>
              </a:ext>
            </a:extLst>
          </p:cNvPr>
          <p:cNvSpPr/>
          <p:nvPr/>
        </p:nvSpPr>
        <p:spPr bwMode="auto">
          <a:xfrm flipV="1">
            <a:off x="912813" y="1589088"/>
            <a:ext cx="2478087" cy="87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FFDD6-A7BE-D654-F7D6-A54D4800EA51}"/>
              </a:ext>
            </a:extLst>
          </p:cNvPr>
          <p:cNvSpPr/>
          <p:nvPr/>
        </p:nvSpPr>
        <p:spPr bwMode="auto">
          <a:xfrm flipV="1">
            <a:off x="3271838" y="1563688"/>
            <a:ext cx="4111625" cy="1365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522E98-8E87-3082-52F3-2C323E46B75C}"/>
              </a:ext>
            </a:extLst>
          </p:cNvPr>
          <p:cNvSpPr/>
          <p:nvPr/>
        </p:nvSpPr>
        <p:spPr bwMode="auto">
          <a:xfrm flipV="1">
            <a:off x="912813" y="1887538"/>
            <a:ext cx="2417762" cy="87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D866228-07DC-997C-8A0E-82AC890285D3}"/>
              </a:ext>
            </a:extLst>
          </p:cNvPr>
          <p:cNvSpPr/>
          <p:nvPr/>
        </p:nvSpPr>
        <p:spPr bwMode="auto">
          <a:xfrm flipV="1">
            <a:off x="3195638" y="1868488"/>
            <a:ext cx="4057650" cy="1206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BA5E5E-4B02-B897-5657-C46E606E310D}"/>
              </a:ext>
            </a:extLst>
          </p:cNvPr>
          <p:cNvSpPr/>
          <p:nvPr/>
        </p:nvSpPr>
        <p:spPr bwMode="auto">
          <a:xfrm flipV="1">
            <a:off x="1108075" y="2109788"/>
            <a:ext cx="2217738" cy="9207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B60B251-8CB8-33E4-A440-8B15F15534F5}"/>
              </a:ext>
            </a:extLst>
          </p:cNvPr>
          <p:cNvSpPr/>
          <p:nvPr/>
        </p:nvSpPr>
        <p:spPr bwMode="auto">
          <a:xfrm flipV="1">
            <a:off x="3205163" y="2087563"/>
            <a:ext cx="3917950" cy="1143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8FC439A-2E02-307F-C817-2691EDDEB05F}"/>
              </a:ext>
            </a:extLst>
          </p:cNvPr>
          <p:cNvSpPr/>
          <p:nvPr/>
        </p:nvSpPr>
        <p:spPr bwMode="auto">
          <a:xfrm flipV="1">
            <a:off x="1239838" y="2413000"/>
            <a:ext cx="2085975" cy="1095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A688BA2-4AE5-CBBC-7BDD-B44D78C68AE8}"/>
              </a:ext>
            </a:extLst>
          </p:cNvPr>
          <p:cNvSpPr/>
          <p:nvPr/>
        </p:nvSpPr>
        <p:spPr bwMode="auto">
          <a:xfrm flipV="1">
            <a:off x="3271838" y="2425700"/>
            <a:ext cx="3806825" cy="968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</a:endParaRPr>
          </a:p>
        </p:txBody>
      </p:sp>
      <p:sp>
        <p:nvSpPr>
          <p:cNvPr id="29709" name="Text Box 6">
            <a:extLst>
              <a:ext uri="{FF2B5EF4-FFF2-40B4-BE49-F238E27FC236}">
                <a16:creationId xmlns:a16="http://schemas.microsoft.com/office/drawing/2014/main" id="{228027BC-1E5E-3228-A2F3-7980B8683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6688" y="76101"/>
            <a:ext cx="939641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4000"/>
              </a:lnSpc>
              <a:spcBef>
                <a:spcPct val="0"/>
              </a:spcBef>
              <a:buClr>
                <a:srgbClr val="FFFFFF"/>
              </a:buClr>
              <a:buSzPct val="45000"/>
              <a:buFontTx/>
              <a:buNone/>
            </a:pPr>
            <a:r>
              <a:rPr lang="en-GB" altLang="en-US" sz="2200" b="1" dirty="0">
                <a:solidFill>
                  <a:srgbClr val="FF0000"/>
                </a:solidFill>
              </a:rPr>
              <a:t>A nature-based solution; how to add DNA to a plant chromosome</a:t>
            </a:r>
          </a:p>
          <a:p>
            <a:pPr algn="ctr">
              <a:lnSpc>
                <a:spcPct val="104000"/>
              </a:lnSpc>
              <a:spcBef>
                <a:spcPct val="0"/>
              </a:spcBef>
              <a:buClr>
                <a:srgbClr val="FFFFFF"/>
              </a:buClr>
              <a:buSzPct val="45000"/>
              <a:buFontTx/>
              <a:buNone/>
            </a:pPr>
            <a:endParaRPr lang="en-GB" altLang="en-US" sz="800" b="1" dirty="0"/>
          </a:p>
          <a:p>
            <a:pPr algn="ctr">
              <a:lnSpc>
                <a:spcPct val="104000"/>
              </a:lnSpc>
              <a:spcBef>
                <a:spcPct val="0"/>
              </a:spcBef>
              <a:buClr>
                <a:srgbClr val="FFFFFF"/>
              </a:buClr>
              <a:buSzPct val="45000"/>
              <a:buFontTx/>
              <a:buNone/>
            </a:pPr>
            <a:r>
              <a:rPr lang="en-GB" altLang="en-US" sz="2000" b="1" dirty="0"/>
              <a:t>A typical plant genome has several chromosomes</a:t>
            </a:r>
            <a:endParaRPr lang="en-GB" altLang="en-US" sz="2000" dirty="0"/>
          </a:p>
        </p:txBody>
      </p:sp>
      <p:pic>
        <p:nvPicPr>
          <p:cNvPr id="30724" name="Picture 30">
            <a:extLst>
              <a:ext uri="{FF2B5EF4-FFF2-40B4-BE49-F238E27FC236}">
                <a16:creationId xmlns:a16="http://schemas.microsoft.com/office/drawing/2014/main" id="{B8B882B1-9491-95BE-E071-6A860516A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565400"/>
            <a:ext cx="453707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25" name="Straight Connector 108545">
            <a:extLst>
              <a:ext uri="{FF2B5EF4-FFF2-40B4-BE49-F238E27FC236}">
                <a16:creationId xmlns:a16="http://schemas.microsoft.com/office/drawing/2014/main" id="{AF43668D-FC12-4378-CA54-0C1A802876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02388" y="2276475"/>
            <a:ext cx="720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6" name="Straight Connector 34">
            <a:extLst>
              <a:ext uri="{FF2B5EF4-FFF2-40B4-BE49-F238E27FC236}">
                <a16:creationId xmlns:a16="http://schemas.microsoft.com/office/drawing/2014/main" id="{AA0DEE52-5F89-F649-FCBA-76B6B99D13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0325" y="2243138"/>
            <a:ext cx="279400" cy="198437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7" name="Straight Connector 38">
            <a:extLst>
              <a:ext uri="{FF2B5EF4-FFF2-40B4-BE49-F238E27FC236}">
                <a16:creationId xmlns:a16="http://schemas.microsoft.com/office/drawing/2014/main" id="{7ECAC66C-BE7C-CE68-B46A-08A6DCC6E5F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834188" y="2225675"/>
            <a:ext cx="288925" cy="2159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8" name="Straight Connector 40">
            <a:extLst>
              <a:ext uri="{FF2B5EF4-FFF2-40B4-BE49-F238E27FC236}">
                <a16:creationId xmlns:a16="http://schemas.microsoft.com/office/drawing/2014/main" id="{65F71393-FF75-4685-56DA-65F96C9577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94488" y="2441575"/>
            <a:ext cx="139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32" name="Text Box 6">
            <a:extLst>
              <a:ext uri="{FF2B5EF4-FFF2-40B4-BE49-F238E27FC236}">
                <a16:creationId xmlns:a16="http://schemas.microsoft.com/office/drawing/2014/main" id="{9793A4AA-F182-C663-04A9-A6829A024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28950" y="3032125"/>
            <a:ext cx="939641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4000"/>
              </a:lnSpc>
              <a:spcBef>
                <a:spcPct val="0"/>
              </a:spcBef>
              <a:buClr>
                <a:srgbClr val="FFFFFF"/>
              </a:buClr>
              <a:buSzPct val="45000"/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</a:rPr>
              <a:t>Crown gall</a:t>
            </a:r>
            <a:endParaRPr lang="en-GB" altLang="en-US" sz="240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1D3B8A-63F0-B9BA-D1E7-E222FD0AB963}"/>
              </a:ext>
            </a:extLst>
          </p:cNvPr>
          <p:cNvGrpSpPr>
            <a:grpSpLocks/>
          </p:cNvGrpSpPr>
          <p:nvPr/>
        </p:nvGrpSpPr>
        <p:grpSpPr bwMode="auto">
          <a:xfrm rot="1980000" flipV="1">
            <a:off x="6203950" y="2114550"/>
            <a:ext cx="1158875" cy="1382713"/>
            <a:chOff x="6156176" y="4725144"/>
            <a:chExt cx="1008112" cy="1512168"/>
          </a:xfrm>
        </p:grpSpPr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B08EB510-D47A-958C-57F8-DA5B8BA2DF69}"/>
                </a:ext>
              </a:extLst>
            </p:cNvPr>
            <p:cNvSpPr/>
            <p:nvPr/>
          </p:nvSpPr>
          <p:spPr bwMode="auto">
            <a:xfrm>
              <a:off x="6156176" y="4725144"/>
              <a:ext cx="1008112" cy="1512168"/>
            </a:xfrm>
            <a:prstGeom prst="arc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-128"/>
              </a:endParaRP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F88117C5-3C26-89D1-2E9D-915F19D8CF8D}"/>
                </a:ext>
              </a:extLst>
            </p:cNvPr>
            <p:cNvSpPr/>
            <p:nvPr/>
          </p:nvSpPr>
          <p:spPr bwMode="auto">
            <a:xfrm rot="5400000">
              <a:off x="6081188" y="5013061"/>
              <a:ext cx="1223971" cy="936301"/>
            </a:xfrm>
            <a:prstGeom prst="arc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-128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1210684-3F01-84A5-BC44-49A489068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3768725"/>
            <a:ext cx="4321175" cy="308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41BD14-FED7-0CBE-77D4-2A97EC5B0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17" y="2558201"/>
            <a:ext cx="57245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images iphones.jpg">
            <a:extLst>
              <a:ext uri="{FF2B5EF4-FFF2-40B4-BE49-F238E27FC236}">
                <a16:creationId xmlns:a16="http://schemas.microsoft.com/office/drawing/2014/main" id="{3360239E-3AB1-9315-96EB-9EA5E1E33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03225"/>
            <a:ext cx="410845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>
            <a:extLst>
              <a:ext uri="{FF2B5EF4-FFF2-40B4-BE49-F238E27FC236}">
                <a16:creationId xmlns:a16="http://schemas.microsoft.com/office/drawing/2014/main" id="{3932308C-6DD7-7734-E2E9-648E33625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44450"/>
            <a:ext cx="3203576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/>
              <a:t>After you add an App to your Iphone, it’s still an Iphone, but with added function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A1BB1A-4D24-E55A-0B95-847DBC492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0" y="115888"/>
            <a:ext cx="30956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/>
              <a:t>After you add a gene to a potato with 60,000 genes, it’s still a potato, but with added function</a:t>
            </a: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13AC9E31-86E7-6CCB-5CFD-758AD6263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-63500"/>
            <a:ext cx="84391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FF0000"/>
                </a:solidFill>
              </a:rPr>
              <a:t>GM is a method, not a thing</a:t>
            </a:r>
            <a:endParaRPr lang="en-GB" altLang="en-US" sz="4400" b="1">
              <a:solidFill>
                <a:schemeClr val="tx2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960E3E-E158-8FC0-51C4-A17A7C3F9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669879"/>
            <a:ext cx="87884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/>
              <a:t>All learned societies conclude, the method is safe, and on balance, benign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863849-DD4C-BF71-B0CD-538A59B33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5319166"/>
            <a:ext cx="87884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/>
              <a:t>(No “unknown unknowns”)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colored lines&#10;&#10;Description automatically generated">
            <a:extLst>
              <a:ext uri="{FF2B5EF4-FFF2-40B4-BE49-F238E27FC236}">
                <a16:creationId xmlns:a16="http://schemas.microsoft.com/office/drawing/2014/main" id="{8D19CC6A-7723-8834-6F98-8658A3668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5" y="1820262"/>
            <a:ext cx="8604449" cy="3217476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60661492-564A-41A1-517F-5FF52F576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" y="5373216"/>
            <a:ext cx="899636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4000"/>
              </a:lnSpc>
              <a:spcBef>
                <a:spcPct val="0"/>
              </a:spcBef>
              <a:buClr>
                <a:srgbClr val="FFFFFF"/>
              </a:buClr>
              <a:buSzPct val="45000"/>
              <a:buFontTx/>
              <a:buNone/>
            </a:pPr>
            <a:r>
              <a:rPr lang="en-GB" altLang="en-US" sz="2400" b="1" dirty="0"/>
              <a:t>Changes introduced by GM or GE are tiny compared to the massive structural and allelic variation in any plant genome</a:t>
            </a:r>
          </a:p>
          <a:p>
            <a:pPr algn="ctr">
              <a:lnSpc>
                <a:spcPct val="104000"/>
              </a:lnSpc>
              <a:spcBef>
                <a:spcPct val="0"/>
              </a:spcBef>
              <a:buClr>
                <a:srgbClr val="FFFFFF"/>
              </a:buClr>
              <a:buSzPct val="45000"/>
              <a:buFontTx/>
              <a:buNone/>
            </a:pPr>
            <a:r>
              <a:rPr lang="en-GB" altLang="en-US" sz="2400" b="1" dirty="0"/>
              <a:t>We have lost all sense of proportion</a:t>
            </a:r>
            <a:endParaRPr lang="en-GB" altLang="en-US" sz="2400" dirty="0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2F4B7A3D-277D-A8F6-7491-56D906055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0" y="44624"/>
            <a:ext cx="9280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4000"/>
              </a:lnSpc>
              <a:spcBef>
                <a:spcPct val="0"/>
              </a:spcBef>
              <a:buClr>
                <a:srgbClr val="FFFFFF"/>
              </a:buClr>
              <a:buSzPct val="45000"/>
              <a:buFontTx/>
              <a:buNone/>
            </a:pPr>
            <a:r>
              <a:rPr lang="en-GB" altLang="en-US" sz="2800" b="1" dirty="0">
                <a:solidFill>
                  <a:srgbClr val="FF0000"/>
                </a:solidFill>
              </a:rPr>
              <a:t>Huge genetic variation within any species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B5020EA-A9B7-2409-7DDB-A93A7D6DF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2709"/>
            <a:ext cx="899636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4000"/>
              </a:lnSpc>
              <a:spcBef>
                <a:spcPct val="0"/>
              </a:spcBef>
              <a:buClr>
                <a:srgbClr val="FFFFFF"/>
              </a:buClr>
              <a:buSzPct val="45000"/>
              <a:buFontTx/>
              <a:buNone/>
            </a:pPr>
            <a:r>
              <a:rPr lang="en-GB" altLang="en-US" sz="2400" b="1" dirty="0"/>
              <a:t>The scale and extent of this enormous variation only became clear in the last ten years of genomics</a:t>
            </a:r>
            <a:endParaRPr lang="en-GB" altLang="en-US" sz="2400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7767D89-01FC-08F9-767F-BB34138D5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" y="1452482"/>
            <a:ext cx="899636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4000"/>
              </a:lnSpc>
              <a:spcBef>
                <a:spcPct val="0"/>
              </a:spcBef>
              <a:buClr>
                <a:srgbClr val="FFFFFF"/>
              </a:buClr>
              <a:buSzPct val="45000"/>
              <a:buFontTx/>
              <a:buNone/>
            </a:pPr>
            <a:r>
              <a:rPr lang="en-GB" altLang="en-US" sz="2400" b="1" i="1" dirty="0"/>
              <a:t>Potato chromosomes</a:t>
            </a:r>
            <a:endParaRPr lang="en-GB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93723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2">
            <a:extLst>
              <a:ext uri="{FF2B5EF4-FFF2-40B4-BE49-F238E27FC236}">
                <a16:creationId xmlns:a16="http://schemas.microsoft.com/office/drawing/2014/main" id="{8483737E-07CA-17FA-E866-91B314DF0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6148"/>
            <a:ext cx="8926512" cy="1235075"/>
          </a:xfrm>
        </p:spPr>
        <p:txBody>
          <a:bodyPr/>
          <a:lstStyle/>
          <a:p>
            <a:r>
              <a:rPr lang="en-US" altLang="en-US" sz="3600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rPr>
              <a:t>GM </a:t>
            </a:r>
            <a:r>
              <a:rPr lang="en-US" altLang="en-US" sz="3600" dirty="0" err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rPr>
              <a:t>wasn</a:t>
            </a:r>
            <a:r>
              <a:rPr lang="fr-FR" altLang="en-US" sz="3600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rPr>
              <a:t>’</a:t>
            </a:r>
            <a:r>
              <a:rPr lang="en-US" altLang="en-US" sz="3600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rPr>
              <a:t>t always controversial</a:t>
            </a:r>
          </a:p>
        </p:txBody>
      </p:sp>
      <p:pic>
        <p:nvPicPr>
          <p:cNvPr id="67586" name="Picture 2">
            <a:extLst>
              <a:ext uri="{FF2B5EF4-FFF2-40B4-BE49-F238E27FC236}">
                <a16:creationId xmlns:a16="http://schemas.microsoft.com/office/drawing/2014/main" id="{213DE294-3F71-F9EB-25C3-29A4082C8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>
            <a:extLst>
              <a:ext uri="{FF2B5EF4-FFF2-40B4-BE49-F238E27FC236}">
                <a16:creationId xmlns:a16="http://schemas.microsoft.com/office/drawing/2014/main" id="{AD9B5DEE-8C1F-F312-A0A0-A985A58D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23891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62EF1290-A85D-9ABA-F7F1-6C2B1918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-99392"/>
            <a:ext cx="89265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</a:defRPr>
            </a:lvl9pPr>
          </a:lstStyle>
          <a:p>
            <a:r>
              <a:rPr lang="en-GB" altLang="en-US" kern="0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A UK perspective</a:t>
            </a:r>
            <a:endParaRPr lang="en-US" altLang="en-US" kern="0" dirty="0">
              <a:solidFill>
                <a:srgbClr val="FF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4D07F2E1-8C91-0684-D134-061A54836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-26988"/>
            <a:ext cx="8858250" cy="82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Nutritional enhancement via GM in the purple tomato</a:t>
            </a:r>
            <a:endParaRPr lang="en-GB" altLang="en-US" sz="2400" b="1">
              <a:solidFill>
                <a:srgbClr val="FF0000"/>
              </a:solidFill>
            </a:endParaRPr>
          </a:p>
        </p:txBody>
      </p:sp>
      <p:pic>
        <p:nvPicPr>
          <p:cNvPr id="84994" name="Picture 1" descr="rainbow tomatoes.jpg">
            <a:extLst>
              <a:ext uri="{FF2B5EF4-FFF2-40B4-BE49-F238E27FC236}">
                <a16:creationId xmlns:a16="http://schemas.microsoft.com/office/drawing/2014/main" id="{63BFA102-7D1F-0460-61E8-9C159FFED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30238"/>
            <a:ext cx="841375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945E3-478D-D670-E414-A38AA1FED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50" y="6390393"/>
            <a:ext cx="3638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00000"/>
                </a:solidFill>
              </a:rPr>
              <a:t>(not achievable with editing)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D625DBA-1CD5-9072-7DB7-820F87F7E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01688"/>
            <a:ext cx="6624638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group of people at a market&#10;&#10;Description automatically generated">
            <a:extLst>
              <a:ext uri="{FF2B5EF4-FFF2-40B4-BE49-F238E27FC236}">
                <a16:creationId xmlns:a16="http://schemas.microsoft.com/office/drawing/2014/main" id="{170F48BF-CCB3-66B5-1D01-2BCFA2CEF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41" y="672482"/>
            <a:ext cx="8095307" cy="5742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6C941-C79F-D18C-B9DF-A7F9771CB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55" y="2795502"/>
            <a:ext cx="3684764" cy="3551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F359B-BAD1-F0AB-66D7-DD0FD35A0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28" y="682638"/>
            <a:ext cx="4594911" cy="2384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Screen Shot 2014-04-06 at 14.38.41.png">
            <a:extLst>
              <a:ext uri="{FF2B5EF4-FFF2-40B4-BE49-F238E27FC236}">
                <a16:creationId xmlns:a16="http://schemas.microsoft.com/office/drawing/2014/main" id="{4831630E-F17D-8157-6F16-677A20CB6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0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ubtitle 2">
            <a:extLst>
              <a:ext uri="{FF2B5EF4-FFF2-40B4-BE49-F238E27FC236}">
                <a16:creationId xmlns:a16="http://schemas.microsoft.com/office/drawing/2014/main" id="{A13B5F2F-0F19-7752-502E-4E788CE8DFA7}"/>
              </a:ext>
            </a:extLst>
          </p:cNvPr>
          <p:cNvSpPr txBox="1">
            <a:spLocks/>
          </p:cNvSpPr>
          <p:nvPr/>
        </p:nvSpPr>
        <p:spPr bwMode="auto">
          <a:xfrm>
            <a:off x="251520" y="116632"/>
            <a:ext cx="849694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b="1" dirty="0">
                <a:solidFill>
                  <a:srgbClr val="C00000"/>
                </a:solidFill>
              </a:rPr>
              <a:t>How do plants resist disease?</a:t>
            </a:r>
          </a:p>
          <a:p>
            <a:pPr algn="ctr" eaLnBrk="1" hangingPunct="1">
              <a:buFontTx/>
              <a:buNone/>
            </a:pPr>
            <a:endParaRPr lang="en-GB" altLang="en-US" sz="1200" b="1" dirty="0">
              <a:solidFill>
                <a:srgbClr val="C00000"/>
              </a:solidFill>
            </a:endParaRPr>
          </a:p>
          <a:p>
            <a:pPr algn="ctr" eaLnBrk="1" hangingPunct="1">
              <a:buFontTx/>
              <a:buNone/>
            </a:pPr>
            <a:r>
              <a:rPr lang="en-GB" altLang="en-US" b="1" dirty="0"/>
              <a:t>All plants carry 100s to 1000s of immune receptors that detect pathogens and activate defence</a:t>
            </a:r>
            <a:endParaRPr lang="en-GB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C09D5-D1CF-298A-33F8-026F6C0AF3DF}"/>
              </a:ext>
            </a:extLst>
          </p:cNvPr>
          <p:cNvSpPr txBox="1"/>
          <p:nvPr/>
        </p:nvSpPr>
        <p:spPr>
          <a:xfrm>
            <a:off x="0" y="3128918"/>
            <a:ext cx="5256584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GB" sz="2700" dirty="0">
                <a:solidFill>
                  <a:srgbClr val="FF0000"/>
                </a:solidFill>
                <a:latin typeface="Helvetica" pitchFamily="2" charset="0"/>
                <a:ea typeface="+mn-ea"/>
              </a:rPr>
              <a:t>Incompletely overlapping immune receptor repertoires, within and between species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ABC86F-982A-BA1C-FCC2-60C814CEAB02}"/>
              </a:ext>
            </a:extLst>
          </p:cNvPr>
          <p:cNvSpPr/>
          <p:nvPr/>
        </p:nvSpPr>
        <p:spPr>
          <a:xfrm>
            <a:off x="5580112" y="2780928"/>
            <a:ext cx="2905812" cy="281390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BC45E6-6075-84B2-69C6-F86ED6953FF8}"/>
              </a:ext>
            </a:extLst>
          </p:cNvPr>
          <p:cNvSpPr/>
          <p:nvPr/>
        </p:nvSpPr>
        <p:spPr>
          <a:xfrm>
            <a:off x="5580112" y="3463604"/>
            <a:ext cx="2905812" cy="288343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344C7-FAAA-6B3C-91F6-8D0FEAB6C71A}"/>
              </a:ext>
            </a:extLst>
          </p:cNvPr>
          <p:cNvSpPr txBox="1"/>
          <p:nvPr/>
        </p:nvSpPr>
        <p:spPr>
          <a:xfrm>
            <a:off x="5996871" y="3128918"/>
            <a:ext cx="21467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Helvetica" pitchFamily="2" charset="0"/>
                <a:ea typeface="+mn-ea"/>
              </a:rPr>
              <a:t>Immune receptors plant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C2E48-9F25-CC9B-F5A6-D7A447E87756}"/>
              </a:ext>
            </a:extLst>
          </p:cNvPr>
          <p:cNvSpPr txBox="1"/>
          <p:nvPr/>
        </p:nvSpPr>
        <p:spPr>
          <a:xfrm>
            <a:off x="5996871" y="5661248"/>
            <a:ext cx="21467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Helvetica" pitchFamily="2" charset="0"/>
                <a:ea typeface="+mn-ea"/>
              </a:rPr>
              <a:t>Immune receptors plant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6559C-9B51-41DD-E903-8026759D2510}"/>
              </a:ext>
            </a:extLst>
          </p:cNvPr>
          <p:cNvSpPr txBox="1"/>
          <p:nvPr/>
        </p:nvSpPr>
        <p:spPr>
          <a:xfrm>
            <a:off x="28868" y="4717666"/>
            <a:ext cx="52565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endParaRPr lang="en-GB" sz="2700" dirty="0">
              <a:solidFill>
                <a:srgbClr val="FF0000"/>
              </a:solidFill>
              <a:latin typeface="Helvetica" pitchFamily="2" charset="0"/>
              <a:ea typeface="+mn-ea"/>
            </a:endParaRPr>
          </a:p>
          <a:p>
            <a:pPr algn="ctr" defTabSz="342900"/>
            <a:r>
              <a:rPr lang="en-GB" sz="2700" dirty="0">
                <a:solidFill>
                  <a:srgbClr val="FF0000"/>
                </a:solidFill>
                <a:latin typeface="Helvetica" pitchFamily="2" charset="0"/>
                <a:ea typeface="+mn-ea"/>
              </a:rPr>
              <a:t>Move immune receptors from plant 1 to plant 2: </a:t>
            </a:r>
          </a:p>
          <a:p>
            <a:pPr algn="ctr" defTabSz="342900"/>
            <a:r>
              <a:rPr lang="en-GB" sz="2700" dirty="0">
                <a:solidFill>
                  <a:srgbClr val="FF0000"/>
                </a:solidFill>
                <a:latin typeface="Helvetica" pitchFamily="2" charset="0"/>
                <a:ea typeface="+mn-ea"/>
              </a:rPr>
              <a:t>increase its resistance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034">
            <a:extLst>
              <a:ext uri="{FF2B5EF4-FFF2-40B4-BE49-F238E27FC236}">
                <a16:creationId xmlns:a16="http://schemas.microsoft.com/office/drawing/2014/main" id="{641BAD2E-059D-8B89-C1D3-5DBAED66B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84313"/>
            <a:ext cx="91059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 Box 1037">
            <a:extLst>
              <a:ext uri="{FF2B5EF4-FFF2-40B4-BE49-F238E27FC236}">
                <a16:creationId xmlns:a16="http://schemas.microsoft.com/office/drawing/2014/main" id="{3BFAD45C-2533-DE4B-D0DF-BEF991FA3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5805488"/>
            <a:ext cx="1181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Bs2 (+)</a:t>
            </a:r>
            <a:endParaRPr lang="en-GB" altLang="en-US" sz="1600"/>
          </a:p>
        </p:txBody>
      </p:sp>
      <p:sp>
        <p:nvSpPr>
          <p:cNvPr id="112643" name="Text Box 1038">
            <a:extLst>
              <a:ext uri="{FF2B5EF4-FFF2-40B4-BE49-F238E27FC236}">
                <a16:creationId xmlns:a16="http://schemas.microsoft.com/office/drawing/2014/main" id="{2203EB4B-BB06-6490-3CB1-1B029FAB3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063" y="5805488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Bs2 (-)</a:t>
            </a:r>
            <a:endParaRPr lang="en-GB" altLang="en-US" sz="1600"/>
          </a:p>
        </p:txBody>
      </p:sp>
      <p:sp>
        <p:nvSpPr>
          <p:cNvPr id="112644" name="Text Box 1040">
            <a:extLst>
              <a:ext uri="{FF2B5EF4-FFF2-40B4-BE49-F238E27FC236}">
                <a16:creationId xmlns:a16="http://schemas.microsoft.com/office/drawing/2014/main" id="{8F855BAD-D656-83C2-11A0-B4BC58727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638" y="5805488"/>
            <a:ext cx="1181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Bs2 (+)</a:t>
            </a:r>
            <a:endParaRPr lang="en-GB" altLang="en-US" sz="1600"/>
          </a:p>
        </p:txBody>
      </p:sp>
      <p:sp>
        <p:nvSpPr>
          <p:cNvPr id="112645" name="Text Box 1041">
            <a:extLst>
              <a:ext uri="{FF2B5EF4-FFF2-40B4-BE49-F238E27FC236}">
                <a16:creationId xmlns:a16="http://schemas.microsoft.com/office/drawing/2014/main" id="{B4EA7408-79E3-DCFC-09B5-DECD39255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863" y="5805488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Bs2 (-)</a:t>
            </a:r>
            <a:endParaRPr lang="en-GB" altLang="en-US" sz="1600"/>
          </a:p>
        </p:txBody>
      </p:sp>
      <p:sp>
        <p:nvSpPr>
          <p:cNvPr id="112646" name="Text Box 1040">
            <a:extLst>
              <a:ext uri="{FF2B5EF4-FFF2-40B4-BE49-F238E27FC236}">
                <a16:creationId xmlns:a16="http://schemas.microsoft.com/office/drawing/2014/main" id="{A28BAAEB-0CE2-7C8B-4336-4FCE3F181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8738"/>
            <a:ext cx="81375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Pepper Bs2 gene confers bacterial resistance in tomato;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Doubles the yield in Florida fields</a:t>
            </a:r>
            <a:endParaRPr lang="en-GB" altLang="en-US" sz="2800" b="1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16AEF8-3F85-BFBA-5634-BA4245BA1001}"/>
              </a:ext>
            </a:extLst>
          </p:cNvPr>
          <p:cNvSpPr/>
          <p:nvPr/>
        </p:nvSpPr>
        <p:spPr bwMode="auto">
          <a:xfrm>
            <a:off x="3347864" y="1443038"/>
            <a:ext cx="5834236" cy="48244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0093F-A294-2F33-9C14-CCAB931862FF}"/>
              </a:ext>
            </a:extLst>
          </p:cNvPr>
          <p:cNvSpPr txBox="1"/>
          <p:nvPr/>
        </p:nvSpPr>
        <p:spPr>
          <a:xfrm>
            <a:off x="1129688" y="1844824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Pepper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FA92D-DC22-5905-FE5F-AED272DC3C7D}"/>
              </a:ext>
            </a:extLst>
          </p:cNvPr>
          <p:cNvSpPr txBox="1"/>
          <p:nvPr/>
        </p:nvSpPr>
        <p:spPr>
          <a:xfrm>
            <a:off x="5481594" y="1844824"/>
            <a:ext cx="1092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Tomato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4">
            <a:extLst>
              <a:ext uri="{FF2B5EF4-FFF2-40B4-BE49-F238E27FC236}">
                <a16:creationId xmlns:a16="http://schemas.microsoft.com/office/drawing/2014/main" id="{23436DF4-8401-C7AA-E76B-8373E2D11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166688"/>
            <a:ext cx="83597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</a:rPr>
              <a:t>The Arabidopsis EFR gene can save tomato from bacterial wilt (Ralstonia)</a:t>
            </a:r>
          </a:p>
        </p:txBody>
      </p:sp>
      <p:sp>
        <p:nvSpPr>
          <p:cNvPr id="83970" name="Line 1039">
            <a:extLst>
              <a:ext uri="{FF2B5EF4-FFF2-40B4-BE49-F238E27FC236}">
                <a16:creationId xmlns:a16="http://schemas.microsoft.com/office/drawing/2014/main" id="{38B993AD-FFA2-8AC3-18EF-ECDC32F6B3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973388"/>
            <a:ext cx="2895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971" name="Group 15">
            <a:extLst>
              <a:ext uri="{FF2B5EF4-FFF2-40B4-BE49-F238E27FC236}">
                <a16:creationId xmlns:a16="http://schemas.microsoft.com/office/drawing/2014/main" id="{2C9D0582-DD7E-3BF0-F21D-EB3BB9DA6BE9}"/>
              </a:ext>
            </a:extLst>
          </p:cNvPr>
          <p:cNvGrpSpPr>
            <a:grpSpLocks/>
          </p:cNvGrpSpPr>
          <p:nvPr/>
        </p:nvGrpSpPr>
        <p:grpSpPr bwMode="auto">
          <a:xfrm>
            <a:off x="4162425" y="1720850"/>
            <a:ext cx="3494088" cy="3046413"/>
            <a:chOff x="1376" y="2228"/>
            <a:chExt cx="1698" cy="1216"/>
          </a:xfrm>
        </p:grpSpPr>
        <p:pic>
          <p:nvPicPr>
            <p:cNvPr id="83978" name="Picture 16">
              <a:extLst>
                <a:ext uri="{FF2B5EF4-FFF2-40B4-BE49-F238E27FC236}">
                  <a16:creationId xmlns:a16="http://schemas.microsoft.com/office/drawing/2014/main" id="{C86D4DC7-AD3C-C212-9DE7-BEB424EB1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2228"/>
              <a:ext cx="1698" cy="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9" name="Text Box 17">
              <a:extLst>
                <a:ext uri="{FF2B5EF4-FFF2-40B4-BE49-F238E27FC236}">
                  <a16:creationId xmlns:a16="http://schemas.microsoft.com/office/drawing/2014/main" id="{34AC2F64-2BC9-6D29-1A67-05FB52CCE3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2" y="3277"/>
              <a:ext cx="914" cy="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400"/>
                <a:t>MM 35S::EFR </a:t>
              </a:r>
            </a:p>
          </p:txBody>
        </p:sp>
      </p:grpSp>
      <p:pic>
        <p:nvPicPr>
          <p:cNvPr id="83972" name="Picture 18">
            <a:extLst>
              <a:ext uri="{FF2B5EF4-FFF2-40B4-BE49-F238E27FC236}">
                <a16:creationId xmlns:a16="http://schemas.microsoft.com/office/drawing/2014/main" id="{1341B06C-5921-9B29-D0EF-891E8F39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720850"/>
            <a:ext cx="313055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19">
            <a:extLst>
              <a:ext uri="{FF2B5EF4-FFF2-40B4-BE49-F238E27FC236}">
                <a16:creationId xmlns:a16="http://schemas.microsoft.com/office/drawing/2014/main" id="{947EAED4-53FD-FB78-5758-24725C00F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527550"/>
            <a:ext cx="15509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400"/>
              <a:t>MoneyMaker WT</a:t>
            </a:r>
          </a:p>
        </p:txBody>
      </p:sp>
      <p:sp>
        <p:nvSpPr>
          <p:cNvPr id="83974" name="Text Box 20">
            <a:extLst>
              <a:ext uri="{FF2B5EF4-FFF2-40B4-BE49-F238E27FC236}">
                <a16:creationId xmlns:a16="http://schemas.microsoft.com/office/drawing/2014/main" id="{66024881-E62E-517F-B3E0-844057132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8" y="1268413"/>
            <a:ext cx="70850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Ralstonia </a:t>
            </a:r>
            <a:r>
              <a:rPr lang="en-US" altLang="en-US" sz="1800"/>
              <a:t>(bacterial wilt) resistance from Arabidopsis EFR in tomato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3975" name="Text Box 20">
            <a:extLst>
              <a:ext uri="{FF2B5EF4-FFF2-40B4-BE49-F238E27FC236}">
                <a16:creationId xmlns:a16="http://schemas.microsoft.com/office/drawing/2014/main" id="{71C20D91-B40B-65A1-375D-8172A9C16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4851400"/>
            <a:ext cx="2362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Nat Biotech </a:t>
            </a:r>
            <a:r>
              <a:rPr lang="en-US" altLang="en-US" sz="1600"/>
              <a:t>April 2010</a:t>
            </a:r>
            <a:endParaRPr lang="en-US" altLang="en-US" sz="1800"/>
          </a:p>
        </p:txBody>
      </p:sp>
      <p:sp>
        <p:nvSpPr>
          <p:cNvPr id="83976" name="Text Box 4">
            <a:extLst>
              <a:ext uri="{FF2B5EF4-FFF2-40B4-BE49-F238E27FC236}">
                <a16:creationId xmlns:a16="http://schemas.microsoft.com/office/drawing/2014/main" id="{80E778E6-4794-82BD-98BC-22B67ACDB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5189538"/>
            <a:ext cx="8359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/>
              <a:t>Dozens of other potentially useful GM traits, that could solve crop problems with genetics not chemistry,       are blocked by excessive regulation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B0E51D-1670-D148-7466-0252F7ABB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8" y="995363"/>
            <a:ext cx="3638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</a:rPr>
              <a:t>(not achievable with editing)</a:t>
            </a:r>
            <a:endParaRPr lang="en-US" altLang="en-US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31"/>
          <p:cNvSpPr/>
          <p:nvPr/>
        </p:nvSpPr>
        <p:spPr>
          <a:xfrm>
            <a:off x="11257" y="2147343"/>
            <a:ext cx="807197" cy="268534"/>
          </a:xfrm>
          <a:prstGeom prst="flowChartOnlineStorage">
            <a:avLst/>
          </a:prstGeom>
          <a:solidFill>
            <a:srgbClr val="A8D08C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endParaRPr sz="101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7" name="Google Shape;1867;p31"/>
          <p:cNvSpPr txBox="1"/>
          <p:nvPr/>
        </p:nvSpPr>
        <p:spPr>
          <a:xfrm>
            <a:off x="30531" y="2101945"/>
            <a:ext cx="8319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/>
            <a:r>
              <a:rPr lang="en-GB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CS</a:t>
            </a:r>
            <a:r>
              <a:rPr lang="en-GB" b="1" i="1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800"/>
          </a:p>
        </p:txBody>
      </p:sp>
      <p:sp>
        <p:nvSpPr>
          <p:cNvPr id="1868" name="Google Shape;1868;p31"/>
          <p:cNvSpPr txBox="1"/>
          <p:nvPr/>
        </p:nvSpPr>
        <p:spPr>
          <a:xfrm>
            <a:off x="113456" y="808628"/>
            <a:ext cx="880297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/>
            <a:r>
              <a:rPr lang="en-GB" sz="2200" b="1" dirty="0">
                <a:solidFill>
                  <a:srgbClr val="FF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Gene stack with 3 </a:t>
            </a:r>
            <a:r>
              <a:rPr lang="en-GB" sz="2200" b="1" i="1" dirty="0" err="1">
                <a:solidFill>
                  <a:srgbClr val="FF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Rpi</a:t>
            </a:r>
            <a:r>
              <a:rPr lang="en-GB" sz="2200" b="1" dirty="0">
                <a:solidFill>
                  <a:srgbClr val="FF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 genes from wild potatoes confers complete field resistance against all tested UK blight races</a:t>
            </a:r>
            <a:endParaRPr sz="2200" b="1" dirty="0">
              <a:solidFill>
                <a:srgbClr val="FF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869" name="Google Shape;1869;p31"/>
          <p:cNvGrpSpPr/>
          <p:nvPr/>
        </p:nvGrpSpPr>
        <p:grpSpPr>
          <a:xfrm>
            <a:off x="435987" y="2690419"/>
            <a:ext cx="1326004" cy="1746941"/>
            <a:chOff x="3899369" y="1727448"/>
            <a:chExt cx="1768003" cy="2329255"/>
          </a:xfrm>
        </p:grpSpPr>
        <p:sp>
          <p:nvSpPr>
            <p:cNvPr id="1870" name="Google Shape;1870;p31"/>
            <p:cNvSpPr/>
            <p:nvPr/>
          </p:nvSpPr>
          <p:spPr>
            <a:xfrm rot="10800000" flipH="1">
              <a:off x="4544918" y="1727448"/>
              <a:ext cx="282576" cy="8318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rtl="0"/>
              <a:endParaRPr sz="101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71" name="Google Shape;1871;p31" descr="Solanum_venturii_Wiki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76419" y="2998213"/>
              <a:ext cx="1411321" cy="1058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2" name="Google Shape;1872;p31"/>
            <p:cNvSpPr txBox="1"/>
            <p:nvPr/>
          </p:nvSpPr>
          <p:spPr>
            <a:xfrm>
              <a:off x="3899369" y="2638923"/>
              <a:ext cx="1768003" cy="369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l" rtl="0"/>
              <a:r>
                <a:rPr lang="en-GB" sz="1200" i="1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Solanum venturii</a:t>
              </a:r>
              <a:endParaRPr sz="1200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873" name="Google Shape;1873;p31"/>
          <p:cNvSpPr/>
          <p:nvPr/>
        </p:nvSpPr>
        <p:spPr>
          <a:xfrm>
            <a:off x="683736" y="2131221"/>
            <a:ext cx="1144741" cy="300778"/>
          </a:xfrm>
          <a:prstGeom prst="flowChartOnlineStorage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endParaRPr sz="101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4" name="Google Shape;1874;p31"/>
          <p:cNvSpPr/>
          <p:nvPr/>
        </p:nvSpPr>
        <p:spPr>
          <a:xfrm>
            <a:off x="2777753" y="2131221"/>
            <a:ext cx="1144741" cy="300778"/>
          </a:xfrm>
          <a:prstGeom prst="flowChartOnlineStorage">
            <a:avLst/>
          </a:prstGeom>
          <a:solidFill>
            <a:srgbClr val="BF900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endParaRPr sz="101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5" name="Google Shape;1875;p31"/>
          <p:cNvSpPr/>
          <p:nvPr/>
        </p:nvSpPr>
        <p:spPr>
          <a:xfrm>
            <a:off x="1727564" y="2131221"/>
            <a:ext cx="1144741" cy="300778"/>
          </a:xfrm>
          <a:prstGeom prst="flowChartOnlineStorage">
            <a:avLst/>
          </a:prstGeom>
          <a:solidFill>
            <a:srgbClr val="7B7B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endParaRPr sz="101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6" name="Google Shape;1876;p31"/>
          <p:cNvSpPr txBox="1"/>
          <p:nvPr/>
        </p:nvSpPr>
        <p:spPr>
          <a:xfrm>
            <a:off x="835375" y="2166195"/>
            <a:ext cx="84146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/>
            <a:r>
              <a:rPr lang="en-GB" sz="12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Rpi-vnt1</a:t>
            </a:r>
            <a:endParaRPr sz="800"/>
          </a:p>
        </p:txBody>
      </p:sp>
      <p:sp>
        <p:nvSpPr>
          <p:cNvPr id="1877" name="Google Shape;1877;p31"/>
          <p:cNvSpPr txBox="1"/>
          <p:nvPr/>
        </p:nvSpPr>
        <p:spPr>
          <a:xfrm>
            <a:off x="1781664" y="2166195"/>
            <a:ext cx="90685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/>
            <a:r>
              <a:rPr lang="en-GB" sz="12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Rpi-amr3</a:t>
            </a:r>
            <a:endParaRPr sz="800"/>
          </a:p>
        </p:txBody>
      </p:sp>
      <p:sp>
        <p:nvSpPr>
          <p:cNvPr id="1878" name="Google Shape;1878;p31"/>
          <p:cNvSpPr txBox="1"/>
          <p:nvPr/>
        </p:nvSpPr>
        <p:spPr>
          <a:xfrm>
            <a:off x="2804400" y="2166195"/>
            <a:ext cx="100873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/>
            <a:r>
              <a:rPr lang="en-GB" sz="12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Rpi-amr1</a:t>
            </a:r>
            <a:endParaRPr sz="800"/>
          </a:p>
        </p:txBody>
      </p:sp>
      <p:grpSp>
        <p:nvGrpSpPr>
          <p:cNvPr id="1879" name="Google Shape;1879;p31"/>
          <p:cNvGrpSpPr/>
          <p:nvPr/>
        </p:nvGrpSpPr>
        <p:grpSpPr>
          <a:xfrm>
            <a:off x="1785353" y="2605355"/>
            <a:ext cx="2118731" cy="1745511"/>
            <a:chOff x="5387741" y="1729355"/>
            <a:chExt cx="2824974" cy="2327348"/>
          </a:xfrm>
        </p:grpSpPr>
        <p:sp>
          <p:nvSpPr>
            <p:cNvPr id="1880" name="Google Shape;1880;p31"/>
            <p:cNvSpPr txBox="1"/>
            <p:nvPr/>
          </p:nvSpPr>
          <p:spPr>
            <a:xfrm>
              <a:off x="5812998" y="2638923"/>
              <a:ext cx="2233945" cy="369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l" rtl="0"/>
              <a:r>
                <a:rPr lang="en-GB" sz="1200" i="1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Solanum americanum</a:t>
              </a:r>
              <a:endParaRPr sz="800"/>
            </a:p>
          </p:txBody>
        </p:sp>
        <p:pic>
          <p:nvPicPr>
            <p:cNvPr id="1881" name="Google Shape;1881;p31" descr="Solanum_americanum_Wiki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78621" y="2974292"/>
              <a:ext cx="1443214" cy="10824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2" name="Google Shape;1882;p31"/>
            <p:cNvSpPr/>
            <p:nvPr/>
          </p:nvSpPr>
          <p:spPr>
            <a:xfrm rot="-5400000">
              <a:off x="6743519" y="373577"/>
              <a:ext cx="113418" cy="2824974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rtl="0"/>
              <a:endParaRPr sz="101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p31"/>
            <p:cNvSpPr/>
            <p:nvPr/>
          </p:nvSpPr>
          <p:spPr>
            <a:xfrm rot="10800000" flipH="1">
              <a:off x="6663067" y="2034430"/>
              <a:ext cx="275615" cy="52485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rtl="0"/>
              <a:endParaRPr sz="101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4" name="Google Shape;1884;p31"/>
          <p:cNvSpPr/>
          <p:nvPr/>
        </p:nvSpPr>
        <p:spPr>
          <a:xfrm rot="-3780000" flipH="1">
            <a:off x="4752150" y="2260929"/>
            <a:ext cx="328132" cy="98387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endParaRPr sz="101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5" name="Google Shape;188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3090" y="1884044"/>
            <a:ext cx="3183340" cy="2436222"/>
          </a:xfrm>
          <a:prstGeom prst="rect">
            <a:avLst/>
          </a:prstGeom>
          <a:noFill/>
          <a:ln>
            <a:noFill/>
          </a:ln>
        </p:spPr>
      </p:pic>
      <p:sp>
        <p:nvSpPr>
          <p:cNvPr id="1886" name="Google Shape;1886;p31"/>
          <p:cNvSpPr/>
          <p:nvPr/>
        </p:nvSpPr>
        <p:spPr>
          <a:xfrm>
            <a:off x="5876109" y="2347457"/>
            <a:ext cx="1554762" cy="1647099"/>
          </a:xfrm>
          <a:prstGeom prst="parallelogram">
            <a:avLst>
              <a:gd name="adj" fmla="val 30768"/>
            </a:avLst>
          </a:prstGeom>
          <a:noFill/>
          <a:ln w="38100" cap="flat" cmpd="sng">
            <a:solidFill>
              <a:srgbClr val="161C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7" name="Google Shape;1887;p31"/>
          <p:cNvSpPr/>
          <p:nvPr/>
        </p:nvSpPr>
        <p:spPr>
          <a:xfrm>
            <a:off x="7036414" y="2347457"/>
            <a:ext cx="1554762" cy="1647099"/>
          </a:xfrm>
          <a:prstGeom prst="parallelogram">
            <a:avLst>
              <a:gd name="adj" fmla="val 30768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8" name="Google Shape;1888;p31"/>
          <p:cNvSpPr txBox="1"/>
          <p:nvPr/>
        </p:nvSpPr>
        <p:spPr>
          <a:xfrm>
            <a:off x="5839274" y="1872245"/>
            <a:ext cx="1090956" cy="323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/>
            <a:r>
              <a:rPr lang="en-GB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</a:t>
            </a:r>
            <a:endParaRPr sz="800"/>
          </a:p>
        </p:txBody>
      </p:sp>
      <p:sp>
        <p:nvSpPr>
          <p:cNvPr id="1889" name="Google Shape;1889;p31"/>
          <p:cNvSpPr txBox="1"/>
          <p:nvPr/>
        </p:nvSpPr>
        <p:spPr>
          <a:xfrm>
            <a:off x="7036415" y="1883954"/>
            <a:ext cx="1385381" cy="323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/>
            <a:r>
              <a:rPr lang="en-GB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3x </a:t>
            </a:r>
            <a:r>
              <a:rPr lang="en-GB" sz="15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Rpi </a:t>
            </a:r>
            <a:r>
              <a:rPr lang="en-GB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stack</a:t>
            </a:r>
            <a:endParaRPr sz="800"/>
          </a:p>
        </p:txBody>
      </p:sp>
      <p:sp>
        <p:nvSpPr>
          <p:cNvPr id="1891" name="Google Shape;1891;p31"/>
          <p:cNvSpPr txBox="1"/>
          <p:nvPr/>
        </p:nvSpPr>
        <p:spPr>
          <a:xfrm>
            <a:off x="5687531" y="5712625"/>
            <a:ext cx="2225333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/>
            <a:r>
              <a:rPr lang="en-GB"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Kamil Witek</a:t>
            </a:r>
            <a:endParaRPr sz="15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31"/>
          <p:cNvSpPr txBox="1"/>
          <p:nvPr/>
        </p:nvSpPr>
        <p:spPr>
          <a:xfrm>
            <a:off x="6461935" y="5484408"/>
            <a:ext cx="2226877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/>
            <a:r>
              <a:rPr lang="en-GB"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Marina Pais</a:t>
            </a:r>
            <a:endParaRPr sz="15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3" name="Google Shape;189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89993" y="4208200"/>
            <a:ext cx="1893553" cy="99892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895" name="Google Shape;1895;p31" descr="Screen Shot 2014-06-24 at 09.16.1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63532" y="5607361"/>
            <a:ext cx="1439207" cy="416929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Google Shape;1896;p31"/>
          <p:cNvSpPr txBox="1"/>
          <p:nvPr/>
        </p:nvSpPr>
        <p:spPr>
          <a:xfrm>
            <a:off x="284102" y="4777416"/>
            <a:ext cx="36383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/>
            <a:r>
              <a:rPr lang="en-GB" sz="2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yield penalty, complete tuber blight resistance</a:t>
            </a:r>
            <a:endParaRPr sz="2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97" name="Google Shape;1897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5414886" y="2371356"/>
            <a:ext cx="3707069" cy="3370062"/>
          </a:xfrm>
          <a:prstGeom prst="rect">
            <a:avLst/>
          </a:prstGeom>
          <a:noFill/>
          <a:ln>
            <a:noFill/>
          </a:ln>
        </p:spPr>
      </p:pic>
      <p:sp>
        <p:nvSpPr>
          <p:cNvPr id="1898" name="Google Shape;1898;p31"/>
          <p:cNvSpPr/>
          <p:nvPr/>
        </p:nvSpPr>
        <p:spPr>
          <a:xfrm>
            <a:off x="3737350" y="2123060"/>
            <a:ext cx="1284740" cy="338553"/>
          </a:xfrm>
          <a:prstGeom prst="flowChartOnlineStorage">
            <a:avLst/>
          </a:prstGeom>
          <a:solidFill>
            <a:srgbClr val="8DA9DB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silence PPO, INV</a:t>
            </a:r>
            <a:endParaRPr sz="800"/>
          </a:p>
        </p:txBody>
      </p:sp>
      <p:pic>
        <p:nvPicPr>
          <p:cNvPr id="2" name="Google Shape;1894;p31">
            <a:extLst>
              <a:ext uri="{FF2B5EF4-FFF2-40B4-BE49-F238E27FC236}">
                <a16:creationId xmlns:a16="http://schemas.microsoft.com/office/drawing/2014/main" id="{6881EC67-0DA2-7136-9275-6D7A2274DF2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04033" y="3509037"/>
            <a:ext cx="1865316" cy="7390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>
            <a:extLst>
              <a:ext uri="{FF2B5EF4-FFF2-40B4-BE49-F238E27FC236}">
                <a16:creationId xmlns:a16="http://schemas.microsoft.com/office/drawing/2014/main" id="{6F820C36-2769-F90F-1A72-17040DF32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37903"/>
            <a:ext cx="335597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>
            <a:extLst>
              <a:ext uri="{FF2B5EF4-FFF2-40B4-BE49-F238E27FC236}">
                <a16:creationId xmlns:a16="http://schemas.microsoft.com/office/drawing/2014/main" id="{BCA3B10B-C1E6-2B26-3F15-E866609E5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980728"/>
            <a:ext cx="3616325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3">
            <a:extLst>
              <a:ext uri="{FF2B5EF4-FFF2-40B4-BE49-F238E27FC236}">
                <a16:creationId xmlns:a16="http://schemas.microsoft.com/office/drawing/2014/main" id="{15878497-6D93-8BBC-9FCA-678601289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7938"/>
            <a:ext cx="8953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Without high-yielding varieties, food prices would be higher, we would need more land for agriculture</a:t>
            </a:r>
          </a:p>
        </p:txBody>
      </p:sp>
      <p:sp>
        <p:nvSpPr>
          <p:cNvPr id="59396" name="TextBox 4">
            <a:extLst>
              <a:ext uri="{FF2B5EF4-FFF2-40B4-BE49-F238E27FC236}">
                <a16:creationId xmlns:a16="http://schemas.microsoft.com/office/drawing/2014/main" id="{2BEB3D04-1CA7-2ED1-F13E-8B04E98C4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280130"/>
            <a:ext cx="8953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/>
              <a:t>Norman Borlaug and rust resistant dwarf wheat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F5E53-FF0C-44F2-6193-A33FAA6E9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4343469"/>
            <a:ext cx="8356600" cy="246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Producing food is hard- high yield is good! (reduces land for ag.)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Same area for ag. as in the ‘60s;  &gt;2x more yield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5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We need every tool in the toolbox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B3C493-2E1A-F579-68E6-F8ED83D0A0D5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1171575"/>
            <a:ext cx="7654925" cy="5065713"/>
            <a:chOff x="-3308350" y="-641350"/>
            <a:chExt cx="4954460" cy="3630328"/>
          </a:xfrm>
        </p:grpSpPr>
        <p:pic>
          <p:nvPicPr>
            <p:cNvPr id="80899" name="Picture 1">
              <a:extLst>
                <a:ext uri="{FF2B5EF4-FFF2-40B4-BE49-F238E27FC236}">
                  <a16:creationId xmlns:a16="http://schemas.microsoft.com/office/drawing/2014/main" id="{C9CDEC08-89B4-8320-1FB5-F6AC2FF8B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08350" y="-641350"/>
              <a:ext cx="4954460" cy="363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E7790A71-443E-E4DE-B730-7E2EBCB96CBB}"/>
                </a:ext>
              </a:extLst>
            </p:cNvPr>
            <p:cNvSpPr txBox="1"/>
            <p:nvPr/>
          </p:nvSpPr>
          <p:spPr>
            <a:xfrm>
              <a:off x="-2326089" y="1249469"/>
              <a:ext cx="3238585" cy="22867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en-CA" altLang="en-US" sz="1200">
                  <a:solidFill>
                    <a:srgbClr val="000000"/>
                  </a:solidFill>
                  <a:latin typeface="Times New Roman" charset="0"/>
                </a:rPr>
                <a:t>GM Victoria completely unaffected by late blight</a:t>
              </a:r>
              <a:endParaRPr lang="en-US" altLang="en-US" sz="1200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76BE7C36-C507-344C-BD66-F7555026C408}"/>
                </a:ext>
              </a:extLst>
            </p:cNvPr>
            <p:cNvSpPr txBox="1"/>
            <p:nvPr/>
          </p:nvSpPr>
          <p:spPr>
            <a:xfrm>
              <a:off x="-2452468" y="2105003"/>
              <a:ext cx="3989666" cy="2571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en-CA" altLang="en-US" sz="1200">
                  <a:solidFill>
                    <a:srgbClr val="000000"/>
                  </a:solidFill>
                  <a:latin typeface="Times New Roman" charset="0"/>
                </a:rPr>
                <a:t>Non-GM Desiree completely devastated by late blight disease</a:t>
              </a:r>
              <a:endParaRPr lang="en-US" altLang="en-US" sz="12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661206-2E04-269C-F21E-1618B878399E}"/>
              </a:ext>
            </a:extLst>
          </p:cNvPr>
          <p:cNvSpPr txBox="1"/>
          <p:nvPr/>
        </p:nvSpPr>
        <p:spPr>
          <a:xfrm>
            <a:off x="468313" y="115888"/>
            <a:ext cx="7762875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ＭＳ Ｐゴシック" charset="-128"/>
              </a:rPr>
              <a:t>Rpi-vnt1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ＭＳ Ｐゴシック" charset="-128"/>
              </a:rPr>
              <a:t>with </a:t>
            </a:r>
            <a:r>
              <a:rPr lang="en-GB" sz="24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ＭＳ Ｐゴシック" charset="-128"/>
              </a:rPr>
              <a:t>Rpi-blb1,blb2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ＭＳ Ｐゴシック" charset="-128"/>
              </a:rPr>
              <a:t>confer late blight resistance in a field trial in Uganda</a:t>
            </a:r>
          </a:p>
          <a:p>
            <a:pPr algn="ctr">
              <a:defRPr/>
            </a:pPr>
            <a:endParaRPr lang="en-US" sz="2400" dirty="0">
              <a:solidFill>
                <a:srgbClr val="FF0000"/>
              </a:solidFill>
              <a:latin typeface="Comic Sans MS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57FABBB-837F-6458-942E-FF591DE9B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363" y="864395"/>
            <a:ext cx="6398419" cy="272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4" descr="A group of colored pencils&#10;&#10;Description automatically generated with low confidence">
            <a:extLst>
              <a:ext uri="{FF2B5EF4-FFF2-40B4-BE49-F238E27FC236}">
                <a16:creationId xmlns:a16="http://schemas.microsoft.com/office/drawing/2014/main" id="{EA993348-7453-E9F6-33BF-0064C36C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359" y="3592117"/>
            <a:ext cx="3995738" cy="25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42521C-DF19-F39A-E449-C19478422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908" y="1593057"/>
            <a:ext cx="34028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500" b="1">
                <a:solidFill>
                  <a:srgbClr val="000000"/>
                </a:solidFill>
              </a:rPr>
              <a:t>(not achievable with simple editing)</a:t>
            </a:r>
            <a:endParaRPr lang="en-US" altLang="en-US" sz="1500" b="1">
              <a:solidFill>
                <a:srgbClr val="000000"/>
              </a:solidFill>
            </a:endParaRPr>
          </a:p>
        </p:txBody>
      </p:sp>
      <p:sp>
        <p:nvSpPr>
          <p:cNvPr id="2" name="Google Shape;1868;p31">
            <a:extLst>
              <a:ext uri="{FF2B5EF4-FFF2-40B4-BE49-F238E27FC236}">
                <a16:creationId xmlns:a16="http://schemas.microsoft.com/office/drawing/2014/main" id="{68564871-BE59-D6C2-984D-3F1221C337FC}"/>
              </a:ext>
            </a:extLst>
          </p:cNvPr>
          <p:cNvSpPr txBox="1"/>
          <p:nvPr/>
        </p:nvSpPr>
        <p:spPr>
          <a:xfrm>
            <a:off x="113456" y="3874371"/>
            <a:ext cx="346236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/>
            <a:r>
              <a:rPr lang="en-GB" sz="2200" b="1" dirty="0">
                <a:solidFill>
                  <a:srgbClr val="FF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Stacking </a:t>
            </a:r>
            <a:r>
              <a:rPr lang="en-GB" sz="2200" b="1" i="1" dirty="0">
                <a:solidFill>
                  <a:srgbClr val="FF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R</a:t>
            </a:r>
            <a:r>
              <a:rPr lang="en-GB" sz="2200" b="1" dirty="0">
                <a:solidFill>
                  <a:srgbClr val="FF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 genes works for rust control too</a:t>
            </a:r>
            <a:endParaRPr sz="2200" b="1" dirty="0">
              <a:solidFill>
                <a:srgbClr val="FF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34958-BCD5-3FF8-AE9A-CBF9B7EC6A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914378">
              <a:buClr>
                <a:srgbClr val="000000"/>
              </a:buClr>
            </a:pPr>
            <a:fld id="{00000000-1234-1234-1234-123412341234}" type="slidenum">
              <a:rPr lang="en-GB" kern="0"/>
              <a:pPr defTabSz="914378">
                <a:buClr>
                  <a:srgbClr val="000000"/>
                </a:buClr>
              </a:pPr>
              <a:t>22</a:t>
            </a:fld>
            <a:endParaRPr lang="en-GB" kern="0"/>
          </a:p>
        </p:txBody>
      </p:sp>
      <p:pic>
        <p:nvPicPr>
          <p:cNvPr id="5" name="Google Shape;1899;p31">
            <a:extLst>
              <a:ext uri="{FF2B5EF4-FFF2-40B4-BE49-F238E27FC236}">
                <a16:creationId xmlns:a16="http://schemas.microsoft.com/office/drawing/2014/main" id="{144A3CAF-61FA-9A09-B976-F108AB186D9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1601" y="1189408"/>
            <a:ext cx="6204556" cy="24674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68;p31">
            <a:extLst>
              <a:ext uri="{FF2B5EF4-FFF2-40B4-BE49-F238E27FC236}">
                <a16:creationId xmlns:a16="http://schemas.microsoft.com/office/drawing/2014/main" id="{04630647-63CD-C50A-0C2D-E9F2286AFFB8}"/>
              </a:ext>
            </a:extLst>
          </p:cNvPr>
          <p:cNvSpPr txBox="1"/>
          <p:nvPr/>
        </p:nvSpPr>
        <p:spPr>
          <a:xfrm>
            <a:off x="-13692" y="271879"/>
            <a:ext cx="9144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GB" sz="2400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should protect crops with genetics not chemistry: </a:t>
            </a:r>
          </a:p>
          <a:p>
            <a:pPr algn="ctr" defTabSz="914378">
              <a:buClr>
                <a:srgbClr val="000000"/>
              </a:buClr>
            </a:pPr>
            <a:r>
              <a:rPr lang="en-GB" sz="2100" b="1" dirty="0">
                <a:latin typeface="Helvetica Neue"/>
                <a:ea typeface="Helvetica Neue"/>
                <a:cs typeface="Helvetica Neue"/>
                <a:sym typeface="Helvetica Neue"/>
              </a:rPr>
              <a:t>no damage to mycorrhizal fungi, less AMR in human fungal pathogens </a:t>
            </a:r>
            <a:endParaRPr sz="2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8601033-A53B-1660-E2DA-EE8249AB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789040"/>
            <a:ext cx="721460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>
            <a:extLst>
              <a:ext uri="{FF2B5EF4-FFF2-40B4-BE49-F238E27FC236}">
                <a16:creationId xmlns:a16="http://schemas.microsoft.com/office/drawing/2014/main" id="{2749B898-CD85-45D3-03D8-121D17868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295275"/>
            <a:ext cx="93599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</a:rPr>
              <a:t>How to address a big problem; the wedge concept Many useful methods, let’s avoid false antitheses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AC13ED-7D2F-3D2E-A488-855000EE411C}"/>
              </a:ext>
            </a:extLst>
          </p:cNvPr>
          <p:cNvGrpSpPr>
            <a:grpSpLocks/>
          </p:cNvGrpSpPr>
          <p:nvPr/>
        </p:nvGrpSpPr>
        <p:grpSpPr bwMode="auto">
          <a:xfrm>
            <a:off x="3708400" y="2133600"/>
            <a:ext cx="5327650" cy="4103688"/>
            <a:chOff x="3707904" y="1836198"/>
            <a:chExt cx="5328050" cy="4103163"/>
          </a:xfrm>
        </p:grpSpPr>
        <p:pic>
          <p:nvPicPr>
            <p:cNvPr id="61445" name="Picture 2" descr="Screen Shot 2015-02-08 at 14.49.07.png">
              <a:extLst>
                <a:ext uri="{FF2B5EF4-FFF2-40B4-BE49-F238E27FC236}">
                  <a16:creationId xmlns:a16="http://schemas.microsoft.com/office/drawing/2014/main" id="{FC87C828-19A2-D316-E36F-215A53519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916832"/>
              <a:ext cx="4945732" cy="402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6" name="TextBox 3">
              <a:extLst>
                <a:ext uri="{FF2B5EF4-FFF2-40B4-BE49-F238E27FC236}">
                  <a16:creationId xmlns:a16="http://schemas.microsoft.com/office/drawing/2014/main" id="{F861C348-4F57-56D0-DD38-5C91DB2659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0232" y="5517232"/>
              <a:ext cx="189562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Better genetics: breeding</a:t>
              </a:r>
            </a:p>
          </p:txBody>
        </p:sp>
        <p:sp>
          <p:nvSpPr>
            <p:cNvPr id="61447" name="TextBox 4">
              <a:extLst>
                <a:ext uri="{FF2B5EF4-FFF2-40B4-BE49-F238E27FC236}">
                  <a16:creationId xmlns:a16="http://schemas.microsoft.com/office/drawing/2014/main" id="{D8AF02D9-FE4B-533B-C66C-33C81F25D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60000">
              <a:off x="6670809" y="5108648"/>
              <a:ext cx="178214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Better genetics: GM       </a:t>
              </a:r>
            </a:p>
          </p:txBody>
        </p:sp>
        <p:sp>
          <p:nvSpPr>
            <p:cNvPr id="61448" name="TextBox 5">
              <a:extLst>
                <a:ext uri="{FF2B5EF4-FFF2-40B4-BE49-F238E27FC236}">
                  <a16:creationId xmlns:a16="http://schemas.microsoft.com/office/drawing/2014/main" id="{C236B99A-8DFF-B19A-D125-6DDC5CA589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900000">
              <a:off x="6823209" y="4663019"/>
              <a:ext cx="178214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Better genetics: editing       </a:t>
              </a:r>
            </a:p>
          </p:txBody>
        </p:sp>
        <p:sp>
          <p:nvSpPr>
            <p:cNvPr id="61449" name="TextBox 6">
              <a:extLst>
                <a:ext uri="{FF2B5EF4-FFF2-40B4-BE49-F238E27FC236}">
                  <a16:creationId xmlns:a16="http://schemas.microsoft.com/office/drawing/2014/main" id="{7E5271CC-3530-82DF-BA06-75FAD7B6D7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40000">
              <a:off x="6547266" y="4331070"/>
              <a:ext cx="2015986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Better agronomy: low till       </a:t>
              </a:r>
            </a:p>
          </p:txBody>
        </p:sp>
        <p:sp>
          <p:nvSpPr>
            <p:cNvPr id="61450" name="TextBox 7">
              <a:extLst>
                <a:ext uri="{FF2B5EF4-FFF2-40B4-BE49-F238E27FC236}">
                  <a16:creationId xmlns:a16="http://schemas.microsoft.com/office/drawing/2014/main" id="{CE6C514E-24B6-C10A-62A5-492F92BA06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800000">
              <a:off x="6450954" y="3768663"/>
              <a:ext cx="25850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Better agronomy: intercropping       </a:t>
              </a:r>
            </a:p>
          </p:txBody>
        </p:sp>
        <p:sp>
          <p:nvSpPr>
            <p:cNvPr id="61451" name="TextBox 8">
              <a:extLst>
                <a:ext uri="{FF2B5EF4-FFF2-40B4-BE49-F238E27FC236}">
                  <a16:creationId xmlns:a16="http://schemas.microsoft.com/office/drawing/2014/main" id="{4A8387C4-DCE2-DA16-4BC7-B900711BD3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040000">
              <a:off x="6456229" y="3494376"/>
              <a:ext cx="220820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Reduced food waste</a:t>
              </a:r>
            </a:p>
          </p:txBody>
        </p:sp>
        <p:sp>
          <p:nvSpPr>
            <p:cNvPr id="61452" name="TextBox 9">
              <a:extLst>
                <a:ext uri="{FF2B5EF4-FFF2-40B4-BE49-F238E27FC236}">
                  <a16:creationId xmlns:a16="http://schemas.microsoft.com/office/drawing/2014/main" id="{DDF05A4E-F74D-F34E-587E-815F26D5F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160000">
              <a:off x="6555134" y="2961524"/>
              <a:ext cx="220820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Reduced meat consumption</a:t>
              </a:r>
            </a:p>
          </p:txBody>
        </p:sp>
        <p:sp>
          <p:nvSpPr>
            <p:cNvPr id="61453" name="Rectangle 3">
              <a:extLst>
                <a:ext uri="{FF2B5EF4-FFF2-40B4-BE49-F238E27FC236}">
                  <a16:creationId xmlns:a16="http://schemas.microsoft.com/office/drawing/2014/main" id="{D7A16723-F647-481C-BB8C-8CB066CB9E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0050" y="1836198"/>
              <a:ext cx="3300363" cy="78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buFontTx/>
                <a:buNone/>
              </a:pPr>
              <a:r>
                <a:rPr lang="en-GB" altLang="en-US"/>
                <a:t>Food security,</a:t>
              </a:r>
            </a:p>
            <a:p>
              <a:pPr>
                <a:lnSpc>
                  <a:spcPct val="90000"/>
                </a:lnSpc>
                <a:buFontTx/>
                <a:buNone/>
              </a:pPr>
              <a:r>
                <a:rPr lang="en-GB" altLang="en-US"/>
                <a:t>climate change</a:t>
              </a:r>
            </a:p>
          </p:txBody>
        </p:sp>
      </p:grpSp>
      <p:pic>
        <p:nvPicPr>
          <p:cNvPr id="61443" name="Picture 1" descr="Screen Shot 2015-02-08 at 14.49.07.png">
            <a:extLst>
              <a:ext uri="{FF2B5EF4-FFF2-40B4-BE49-F238E27FC236}">
                <a16:creationId xmlns:a16="http://schemas.microsoft.com/office/drawing/2014/main" id="{F4F1FB7E-B463-D26B-002F-FA0AC6C78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050"/>
            <a:ext cx="494506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3">
            <a:extLst>
              <a:ext uri="{FF2B5EF4-FFF2-40B4-BE49-F238E27FC236}">
                <a16:creationId xmlns:a16="http://schemas.microsoft.com/office/drawing/2014/main" id="{825BF1D5-C40F-396D-62E4-7B741C120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66863"/>
            <a:ext cx="33004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GB" altLang="en-US"/>
              <a:t>Energy security, climate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DB255B-724B-B049-B64B-80A4BEBE69D8}"/>
              </a:ext>
            </a:extLst>
          </p:cNvPr>
          <p:cNvSpPr txBox="1"/>
          <p:nvPr/>
        </p:nvSpPr>
        <p:spPr>
          <a:xfrm>
            <a:off x="0" y="198643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GM a useful method to help pest, disease and weed control, reduce environmental impact, and enhance nutrition</a:t>
            </a:r>
          </a:p>
          <a:p>
            <a:endParaRPr lang="en-US" sz="1000" dirty="0"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Never before such extensive regulation on the basis of completely hypothetical hazards or risks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The pre-cautionary principle needs to be time-limited;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we need a “post-cautionary” principle for when uncertainty is replaced by certainty. When the facts change (or appear) we can change our minds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Regulatory costs stop small companies and the public sector from bringing forward useful GM traits; this slows economic growth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Big opportunity cost of “roads not taken”; we talk ourselves out of solutions with “GM products are impossible”</a:t>
            </a:r>
          </a:p>
          <a:p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34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DB255B-724B-B049-B64B-80A4BEBE69D8}"/>
              </a:ext>
            </a:extLst>
          </p:cNvPr>
          <p:cNvSpPr txBox="1"/>
          <p:nvPr/>
        </p:nvSpPr>
        <p:spPr>
          <a:xfrm>
            <a:off x="0" y="198643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GM a useful method to help pest, disease and weed control, reduce environmental impact, and enhance nutrition</a:t>
            </a:r>
          </a:p>
          <a:p>
            <a:endParaRPr lang="en-US" sz="10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Never before such extensive regulation on the basis of completely hypothetical hazards or risks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The pre-cautionary principle needs to be time-limited;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we need a “post-cautionary” principle for when uncertainty is replaced by certainty. When the facts change (or appear) we can  change our minds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Regulatory costs stop small companies and the public sector from bringing forward useful GM traits; this slows economic growth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Big opportunity cost of “roads not taken”; we talk ourselves out of solutions with “GM products are impossible”</a:t>
            </a:r>
          </a:p>
          <a:p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53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DB255B-724B-B049-B64B-80A4BEBE69D8}"/>
              </a:ext>
            </a:extLst>
          </p:cNvPr>
          <p:cNvSpPr txBox="1"/>
          <p:nvPr/>
        </p:nvSpPr>
        <p:spPr>
          <a:xfrm>
            <a:off x="0" y="198643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GM a useful method to help pest, disease and weed control, reduce environmental impact, and enhance nutrition</a:t>
            </a:r>
          </a:p>
          <a:p>
            <a:endParaRPr lang="en-US" sz="1000" dirty="0"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Never before such extensive regulation on the basis of completely hypothetical hazards or risks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The pre-cautionary principle needs to be time-limited;</a:t>
            </a:r>
          </a:p>
          <a:p>
            <a:r>
              <a:rPr lang="en-US" sz="2400" dirty="0">
                <a:latin typeface="Helvetica" pitchFamily="2" charset="0"/>
              </a:rPr>
              <a:t>we need a “post-cautionary” principle for when uncertainty is replaced by certainty. When the facts change (or appear) we can change our minds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Regulatory costs stop small companies and the public sector from bringing forward useful GM traits; this slows economic growth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Big opportunity cost of “roads not taken”; we talk ourselves out of solutions with “GM products are impossible”</a:t>
            </a:r>
          </a:p>
          <a:p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DB255B-724B-B049-B64B-80A4BEBE69D8}"/>
              </a:ext>
            </a:extLst>
          </p:cNvPr>
          <p:cNvSpPr txBox="1"/>
          <p:nvPr/>
        </p:nvSpPr>
        <p:spPr>
          <a:xfrm>
            <a:off x="0" y="198643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GM a useful method to help pest, disease and weed control, reduce environmental impact, and enhance nutrition</a:t>
            </a:r>
          </a:p>
          <a:p>
            <a:endParaRPr lang="en-US" sz="1000" dirty="0"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Never before such extensive regulation on the basis of completely hypothetical hazards or risks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The pre-cautionary principle needs to be time-limited;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we need a “post-cautionary” principle for when uncertainty is replaced by certainty. When the facts change (or appear) we can  change our minds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Regulatory costs stop small companies and the public sector from bringing forward useful GM traits; this slows economic growth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Big opportunity cost of “roads not taken”; we talk ourselves out of solutions with “GM products are impossible”</a:t>
            </a:r>
          </a:p>
          <a:p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47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DB255B-724B-B049-B64B-80A4BEBE69D8}"/>
              </a:ext>
            </a:extLst>
          </p:cNvPr>
          <p:cNvSpPr txBox="1"/>
          <p:nvPr/>
        </p:nvSpPr>
        <p:spPr>
          <a:xfrm>
            <a:off x="0" y="198643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GM a useful method to help pest, disease and weed control, reduce environmental impact, and enhance nutrition</a:t>
            </a:r>
          </a:p>
          <a:p>
            <a:endParaRPr lang="en-US" sz="1000" dirty="0"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Never before such extensive regulation on the basis of completely hypothetical hazards or risks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The pre-cautionary principle needs to be time-limited;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we need a “post-cautionary” principle for when uncertainty is replaced by certainty. When the facts change (or appear) we can change our minds</a:t>
            </a:r>
          </a:p>
          <a:p>
            <a:endParaRPr lang="en-US" sz="1000" dirty="0">
              <a:solidFill>
                <a:schemeClr val="bg1">
                  <a:lumMod val="7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Regulatory costs stop small companies and the public sector from bringing forward useful GM traits; this slows economic growth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Big opportunity cost of “roads not taken”; we talk ourselves out of solutions by saying “GM products are impossible”</a:t>
            </a:r>
          </a:p>
          <a:p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88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B60BC0FE-7B99-E134-8BFF-85D055DF3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17232"/>
            <a:ext cx="83962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Time to move on from the “GE good, GM bad” narrative;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they’re both good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DB255B-724B-B049-B64B-80A4BEBE69D8}"/>
              </a:ext>
            </a:extLst>
          </p:cNvPr>
          <p:cNvSpPr txBox="1"/>
          <p:nvPr/>
        </p:nvSpPr>
        <p:spPr>
          <a:xfrm>
            <a:off x="0" y="198643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GM a useful method to help pest, disease and weed control, reduce environmental impact, and enhance nutrition</a:t>
            </a:r>
          </a:p>
          <a:p>
            <a:endParaRPr lang="en-US" sz="1000" dirty="0"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Never before such extensive regulation on the basis of completely hypothetical hazards or risks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The pre-cautionary principle needs to be time-limited;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we need a “post-cautionary” principle for when uncertainty is replaced by certainty. When the facts change (or appear) we can change our minds</a:t>
            </a:r>
          </a:p>
          <a:p>
            <a:endParaRPr lang="en-US" sz="1000" dirty="0">
              <a:solidFill>
                <a:schemeClr val="bg1">
                  <a:lumMod val="7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Regulatory costs stop small companies and the public sector from bringing forward useful GM traits; this slows economic growth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Big opportunity cost of “roads not taken”; we talk ourselves out of solutions with “GM products are impossible”</a:t>
            </a:r>
          </a:p>
          <a:p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47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5">
            <a:extLst>
              <a:ext uri="{FF2B5EF4-FFF2-40B4-BE49-F238E27FC236}">
                <a16:creationId xmlns:a16="http://schemas.microsoft.com/office/drawing/2014/main" id="{6C4B4F1E-3F01-AE2D-F883-E021E63DF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01" y="76200"/>
            <a:ext cx="79025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Crop performance depends on plant breeding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We have “genetically modified” crops for a long time</a:t>
            </a:r>
          </a:p>
        </p:txBody>
      </p:sp>
      <p:sp>
        <p:nvSpPr>
          <p:cNvPr id="32771" name="Text Box 5">
            <a:extLst>
              <a:ext uri="{FF2B5EF4-FFF2-40B4-BE49-F238E27FC236}">
                <a16:creationId xmlns:a16="http://schemas.microsoft.com/office/drawing/2014/main" id="{4CF8962B-7A26-9B5F-B0F7-AFC164961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797152"/>
            <a:ext cx="8928100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en-GB" altLang="en-US" sz="2400" dirty="0"/>
              <a:t>Most crops are barely recognizable in their ancestors; they have </a:t>
            </a:r>
            <a:r>
              <a:rPr lang="en-GB" altLang="en-US" sz="2400" u="sng" dirty="0"/>
              <a:t>already</a:t>
            </a:r>
            <a:r>
              <a:rPr lang="en-GB" altLang="en-US" sz="2400" dirty="0"/>
              <a:t> been genetically modified.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2400" dirty="0"/>
              <a:t>-   It was “unnatural” to move maize, tomato, potato, sunflower from S. America </a:t>
            </a:r>
            <a:r>
              <a:rPr lang="en-US" altLang="en-US" sz="2400" dirty="0"/>
              <a:t>t</a:t>
            </a:r>
            <a:r>
              <a:rPr lang="en-GB" altLang="en-US" sz="2400" dirty="0"/>
              <a:t>o Europe, where they were never grown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2400" dirty="0"/>
              <a:t>-   So what can we do with the GM method?</a:t>
            </a:r>
          </a:p>
        </p:txBody>
      </p:sp>
      <p:pic>
        <p:nvPicPr>
          <p:cNvPr id="58372" name="Picture 1" descr="images teosinte.jpg">
            <a:extLst>
              <a:ext uri="{FF2B5EF4-FFF2-40B4-BE49-F238E27FC236}">
                <a16:creationId xmlns:a16="http://schemas.microsoft.com/office/drawing/2014/main" id="{DE412A5A-54B8-94D0-121C-9B339CF1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74" y="1230313"/>
            <a:ext cx="2853601" cy="342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1DB0C965-275B-7EF6-B5EC-12F6FFCB7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36" y="1230313"/>
            <a:ext cx="3112909" cy="342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24913DE-BDFE-84A7-2BFF-6FB58B48C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404664"/>
            <a:ext cx="8820150" cy="141577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b="1" dirty="0">
                <a:solidFill>
                  <a:srgbClr val="FF0000"/>
                </a:solidFill>
              </a:rPr>
              <a:t>How do we do that?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en-US" sz="12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b="1" dirty="0"/>
              <a:t>Over to you Jonny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en-US" sz="10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A pile of potatoes and a red sign&#10;&#10;Description automatically generated">
            <a:extLst>
              <a:ext uri="{FF2B5EF4-FFF2-40B4-BE49-F238E27FC236}">
                <a16:creationId xmlns:a16="http://schemas.microsoft.com/office/drawing/2014/main" id="{FD96BBC6-71D2-B6A3-A0D0-597412A9D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73" y="2092263"/>
            <a:ext cx="64008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7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10C52460-94BE-55D5-1E60-09D0AFA9D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477986"/>
            <a:ext cx="867568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</a:rPr>
              <a:t>Engineered virus resistance in Hawaii saved the </a:t>
            </a:r>
            <a:r>
              <a:rPr lang="en-GB" altLang="en-US" sz="3600" b="1" dirty="0" err="1">
                <a:solidFill>
                  <a:srgbClr val="FF0000"/>
                </a:solidFill>
              </a:rPr>
              <a:t>Hawaiain</a:t>
            </a:r>
            <a:r>
              <a:rPr lang="en-GB" altLang="en-US" sz="3600" b="1" dirty="0">
                <a:solidFill>
                  <a:srgbClr val="FF0000"/>
                </a:solidFill>
              </a:rPr>
              <a:t> papaya industry</a:t>
            </a:r>
          </a:p>
          <a:p>
            <a:pPr algn="ctr">
              <a:spcBef>
                <a:spcPct val="0"/>
              </a:spcBef>
              <a:buNone/>
            </a:pPr>
            <a:r>
              <a:rPr lang="en-GB" altLang="en-US" sz="2800" b="1" dirty="0">
                <a:solidFill>
                  <a:srgbClr val="FF0000"/>
                </a:solidFill>
              </a:rPr>
              <a:t>(public sector project, given to growers)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79875" name="Picture 3" descr="papaya3">
            <a:extLst>
              <a:ext uri="{FF2B5EF4-FFF2-40B4-BE49-F238E27FC236}">
                <a16:creationId xmlns:a16="http://schemas.microsoft.com/office/drawing/2014/main" id="{B3E563A0-5E8D-1AD5-CEB6-97E44DA9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773238"/>
            <a:ext cx="6437312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papaya4">
            <a:extLst>
              <a:ext uri="{FF2B5EF4-FFF2-40B4-BE49-F238E27FC236}">
                <a16:creationId xmlns:a16="http://schemas.microsoft.com/office/drawing/2014/main" id="{8429EFD0-5AA1-1F2B-385C-F0318AC7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773238"/>
            <a:ext cx="6448425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Box 3">
            <a:extLst>
              <a:ext uri="{FF2B5EF4-FFF2-40B4-BE49-F238E27FC236}">
                <a16:creationId xmlns:a16="http://schemas.microsoft.com/office/drawing/2014/main" id="{3A1281A5-2A7A-7E65-A6A9-E4AB80586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6388"/>
            <a:ext cx="6057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3600" b="1">
                <a:solidFill>
                  <a:srgbClr val="FF0000"/>
                </a:solidFill>
              </a:rPr>
              <a:t>Bt Eggplant in Bangladesh</a:t>
            </a:r>
            <a:endParaRPr kumimoji="1" lang="en-US" altLang="en-US" sz="3600" b="1">
              <a:solidFill>
                <a:srgbClr val="FF0000"/>
              </a:solidFill>
            </a:endParaRPr>
          </a:p>
        </p:txBody>
      </p:sp>
      <p:pic>
        <p:nvPicPr>
          <p:cNvPr id="74754" name="Picture 3" descr="Screenshot 2014-10-09 11.50.29.png">
            <a:extLst>
              <a:ext uri="{FF2B5EF4-FFF2-40B4-BE49-F238E27FC236}">
                <a16:creationId xmlns:a16="http://schemas.microsoft.com/office/drawing/2014/main" id="{8BBE9885-7B6C-CD6A-6DA5-E443E50E2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5850"/>
            <a:ext cx="46386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 descr="Screenshot 2014-10-26 09.20.53.png">
            <a:extLst>
              <a:ext uri="{FF2B5EF4-FFF2-40B4-BE49-F238E27FC236}">
                <a16:creationId xmlns:a16="http://schemas.microsoft.com/office/drawing/2014/main" id="{7BE6E2B9-D462-64CF-6A28-3DBBB8713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943350"/>
            <a:ext cx="5259387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Box 5">
            <a:extLst>
              <a:ext uri="{FF2B5EF4-FFF2-40B4-BE49-F238E27FC236}">
                <a16:creationId xmlns:a16="http://schemas.microsoft.com/office/drawing/2014/main" id="{4DEA6B2F-39DA-F099-FAF5-E8C6B440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6445250"/>
            <a:ext cx="3238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/>
              <a:t>http://www.isaaa.org/resources/publications/pocketk/48/default.asp</a:t>
            </a:r>
          </a:p>
        </p:txBody>
      </p:sp>
      <p:sp>
        <p:nvSpPr>
          <p:cNvPr id="74757" name="TextBox 6">
            <a:extLst>
              <a:ext uri="{FF2B5EF4-FFF2-40B4-BE49-F238E27FC236}">
                <a16:creationId xmlns:a16="http://schemas.microsoft.com/office/drawing/2014/main" id="{34B0A41C-A68E-343C-2F6B-6E504F8AB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5" y="1067952"/>
            <a:ext cx="447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8000"/>
                </a:solidFill>
              </a:rPr>
              <a:t>“</a:t>
            </a:r>
            <a:r>
              <a:rPr lang="en-US" altLang="en-US" sz="1200" b="1" i="1" dirty="0" err="1">
                <a:solidFill>
                  <a:srgbClr val="008000"/>
                </a:solidFill>
              </a:rPr>
              <a:t>Bt</a:t>
            </a:r>
            <a:r>
              <a:rPr lang="en-US" altLang="en-US" sz="1200" b="1" i="1" dirty="0">
                <a:solidFill>
                  <a:srgbClr val="008000"/>
                </a:solidFill>
              </a:rPr>
              <a:t> brinjal has been very effective against the key pest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solidFill>
                  <a:srgbClr val="008000"/>
                </a:solidFill>
              </a:rPr>
              <a:t> – the fruit and shoot borer</a:t>
            </a:r>
            <a:r>
              <a:rPr lang="en-US" altLang="en-US" sz="1200" b="1" dirty="0">
                <a:solidFill>
                  <a:srgbClr val="008000"/>
                </a:solidFill>
              </a:rPr>
              <a:t>,”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8000"/>
                </a:solidFill>
              </a:rPr>
              <a:t>Mohammad Rafiqul Islam Mondal,  Director-General, BARI.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57533-1205-BB7C-AE67-A43B00C2C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1727309"/>
            <a:ext cx="3638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</a:rPr>
              <a:t>(not achievable with editing)</a:t>
            </a:r>
            <a:endParaRPr lang="en-US" altLang="en-US" sz="2000" b="1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8373B-7336-B72D-4E39-3C52C9E8C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471" y="2368441"/>
            <a:ext cx="36385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>
                <a:solidFill>
                  <a:srgbClr val="000000"/>
                </a:solidFill>
              </a:rPr>
              <a:t>Bt</a:t>
            </a:r>
            <a:r>
              <a:rPr lang="en-GB" altLang="en-US" sz="2000" b="1" dirty="0">
                <a:solidFill>
                  <a:srgbClr val="000000"/>
                </a:solidFill>
              </a:rPr>
              <a:t> maize and cotton reduce insecticide use in US and elsewhere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2" descr="A graph of growing crops&#10;&#10;Description automatically generated">
            <a:extLst>
              <a:ext uri="{FF2B5EF4-FFF2-40B4-BE49-F238E27FC236}">
                <a16:creationId xmlns:a16="http://schemas.microsoft.com/office/drawing/2014/main" id="{C8F1F05F-8EE2-0F25-B438-B16E855AB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0"/>
            <a:ext cx="7772400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3137C57E-42DD-242C-C478-D1C8617538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188913"/>
            <a:ext cx="8996362" cy="1152525"/>
          </a:xfrm>
        </p:spPr>
        <p:txBody>
          <a:bodyPr/>
          <a:lstStyle/>
          <a:p>
            <a:r>
              <a:rPr lang="en-US" altLang="en-US" sz="4000" b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Golden Rice</a:t>
            </a:r>
            <a:br>
              <a:rPr lang="en-US" altLang="en-US" sz="2800" b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2800" b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(Phytoene synthase and  Carotene desaturase)</a:t>
            </a:r>
          </a:p>
        </p:txBody>
      </p:sp>
      <p:pic>
        <p:nvPicPr>
          <p:cNvPr id="103426" name="Picture 2" descr="C:\Users\rflavell\Documents\golden rice science progress.jpg">
            <a:extLst>
              <a:ext uri="{FF2B5EF4-FFF2-40B4-BE49-F238E27FC236}">
                <a16:creationId xmlns:a16="http://schemas.microsoft.com/office/drawing/2014/main" id="{8CA6E8C2-D273-466B-ED44-3F5CC829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412776"/>
            <a:ext cx="8445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CCA64-BABA-E1AD-290B-B54BC2E18E63}"/>
              </a:ext>
            </a:extLst>
          </p:cNvPr>
          <p:cNvSpPr txBox="1">
            <a:spLocks/>
          </p:cNvSpPr>
          <p:nvPr/>
        </p:nvSpPr>
        <p:spPr bwMode="auto">
          <a:xfrm>
            <a:off x="163899" y="5229200"/>
            <a:ext cx="5776253" cy="187220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charset="0"/>
              </a:defRPr>
            </a:lvl9pPr>
          </a:lstStyle>
          <a:p>
            <a:pPr algn="l">
              <a:defRPr/>
            </a:pPr>
            <a:r>
              <a:rPr lang="en-US" sz="2400" dirty="0">
                <a:latin typeface="Helvetica"/>
              </a:rPr>
              <a:t>-vitamin A deficiency blinds 500,000 children per year; most die</a:t>
            </a:r>
            <a:endParaRPr lang="en-US" sz="800" dirty="0">
              <a:latin typeface="Helvetica"/>
            </a:endParaRPr>
          </a:p>
          <a:p>
            <a:pPr algn="l">
              <a:defRPr/>
            </a:pPr>
            <a:endParaRPr lang="en-US" sz="800" dirty="0">
              <a:latin typeface="Helvetica"/>
            </a:endParaRPr>
          </a:p>
          <a:p>
            <a:pPr algn="l">
              <a:defRPr/>
            </a:pPr>
            <a:r>
              <a:rPr lang="en-US" sz="2400" dirty="0">
                <a:latin typeface="Helvetica"/>
              </a:rPr>
              <a:t>-Single most important cause of blindness in the developing world</a:t>
            </a:r>
          </a:p>
          <a:p>
            <a:pPr algn="l">
              <a:defRPr/>
            </a:pPr>
            <a:endParaRPr lang="en-US" sz="2400" dirty="0">
              <a:latin typeface="Helvetic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F963CE-14D9-2A48-083F-3B23AF0958C6}"/>
              </a:ext>
            </a:extLst>
          </p:cNvPr>
          <p:cNvSpPr txBox="1">
            <a:spLocks/>
          </p:cNvSpPr>
          <p:nvPr/>
        </p:nvSpPr>
        <p:spPr bwMode="auto">
          <a:xfrm>
            <a:off x="5757074" y="5794374"/>
            <a:ext cx="322302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</a:rPr>
              <a:t>250 million children are vitamin A deficient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>
            <a:extLst>
              <a:ext uri="{FF2B5EF4-FFF2-40B4-BE49-F238E27FC236}">
                <a16:creationId xmlns:a16="http://schemas.microsoft.com/office/drawing/2014/main" id="{4481211E-2C17-E277-FABC-BED8DD5D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547938"/>
            <a:ext cx="617855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2">
            <a:extLst>
              <a:ext uri="{FF2B5EF4-FFF2-40B4-BE49-F238E27FC236}">
                <a16:creationId xmlns:a16="http://schemas.microsoft.com/office/drawing/2014/main" id="{7F3A2DDF-5D45-FD18-3D82-0E620ABA1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00013"/>
            <a:ext cx="91440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Box 3">
            <a:extLst>
              <a:ext uri="{FF2B5EF4-FFF2-40B4-BE49-F238E27FC236}">
                <a16:creationId xmlns:a16="http://schemas.microsoft.com/office/drawing/2014/main" id="{3F9950EC-CE13-9A31-D13B-047408D2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5938"/>
            <a:ext cx="7877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Plants can’t use phosphite unless they make bacterial enzyme PtxD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Crop outcompetes weeds by using phosphite that weed can’t use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Phosphite also suppresses root pathogens</a:t>
            </a:r>
          </a:p>
        </p:txBody>
      </p:sp>
      <p:sp>
        <p:nvSpPr>
          <p:cNvPr id="82948" name="TextBox 5">
            <a:extLst>
              <a:ext uri="{FF2B5EF4-FFF2-40B4-BE49-F238E27FC236}">
                <a16:creationId xmlns:a16="http://schemas.microsoft.com/office/drawing/2014/main" id="{9DD569DE-EA16-69A6-F189-9B93C5FB6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40767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No P</a:t>
            </a:r>
          </a:p>
        </p:txBody>
      </p:sp>
      <p:sp>
        <p:nvSpPr>
          <p:cNvPr id="82949" name="TextBox 6">
            <a:extLst>
              <a:ext uri="{FF2B5EF4-FFF2-40B4-BE49-F238E27FC236}">
                <a16:creationId xmlns:a16="http://schemas.microsoft.com/office/drawing/2014/main" id="{9FDADA60-A894-F69B-C5EB-4B6AA78A1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575" y="3178175"/>
            <a:ext cx="1995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PO</a:t>
            </a:r>
            <a:r>
              <a:rPr lang="en-US" altLang="en-US" sz="2400" b="1" baseline="-25000">
                <a:solidFill>
                  <a:schemeClr val="bg1"/>
                </a:solidFill>
              </a:rPr>
              <a:t>4</a:t>
            </a:r>
            <a:r>
              <a:rPr lang="en-US" altLang="en-US" sz="2400" b="1">
                <a:solidFill>
                  <a:schemeClr val="bg1"/>
                </a:solidFill>
              </a:rPr>
              <a:t>  </a:t>
            </a:r>
            <a:endParaRPr lang="en-US" altLang="en-US" sz="2400" b="1" baseline="-250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grass weed wins</a:t>
            </a:r>
          </a:p>
        </p:txBody>
      </p:sp>
      <p:sp>
        <p:nvSpPr>
          <p:cNvPr id="82950" name="TextBox 8">
            <a:extLst>
              <a:ext uri="{FF2B5EF4-FFF2-40B4-BE49-F238E27FC236}">
                <a16:creationId xmlns:a16="http://schemas.microsoft.com/office/drawing/2014/main" id="{3DB13FFB-7158-6851-FBCC-59DD734A1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838" y="3149600"/>
            <a:ext cx="1995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PO</a:t>
            </a:r>
            <a:r>
              <a:rPr lang="en-US" altLang="en-US" sz="2400" b="1" baseline="-25000">
                <a:solidFill>
                  <a:schemeClr val="bg1"/>
                </a:solidFill>
              </a:rPr>
              <a:t>3 </a:t>
            </a:r>
            <a:r>
              <a:rPr lang="en-US" altLang="en-US" sz="2400" b="1">
                <a:solidFill>
                  <a:schemeClr val="bg1"/>
                </a:solidFill>
              </a:rPr>
              <a:t> tobacco crop wins</a:t>
            </a:r>
          </a:p>
        </p:txBody>
      </p:sp>
      <p:sp>
        <p:nvSpPr>
          <p:cNvPr id="82951" name="Rectangle 9">
            <a:extLst>
              <a:ext uri="{FF2B5EF4-FFF2-40B4-BE49-F238E27FC236}">
                <a16:creationId xmlns:a16="http://schemas.microsoft.com/office/drawing/2014/main" id="{E19D85DB-6154-0AD2-5D46-846BDDBD2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-128588"/>
            <a:ext cx="1841500" cy="6921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</p:txBody>
      </p:sp>
      <p:sp>
        <p:nvSpPr>
          <p:cNvPr id="82952" name="Text Box 4">
            <a:extLst>
              <a:ext uri="{FF2B5EF4-FFF2-40B4-BE49-F238E27FC236}">
                <a16:creationId xmlns:a16="http://schemas.microsoft.com/office/drawing/2014/main" id="{F485F229-2D21-EAF9-5EB8-C1B4D4A16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-36513"/>
            <a:ext cx="91074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</a:rPr>
              <a:t>Phosphite utilization for weed 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86B83-C71E-2DD3-8A21-24A5AB4D6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6378575"/>
            <a:ext cx="3638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</a:rPr>
              <a:t>(not achievable with editing)</a:t>
            </a:r>
            <a:endParaRPr lang="en-US" altLang="en-US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FB99BFDA-618F-B547-E549-F38511C8F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39150" cy="828675"/>
          </a:xfrm>
        </p:spPr>
        <p:txBody>
          <a:bodyPr/>
          <a:lstStyle/>
          <a:p>
            <a:r>
              <a:rPr lang="en-GB" altLang="en-US" sz="3600" b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What you need to know about genes</a:t>
            </a:r>
            <a:endParaRPr lang="en-GB" altLang="en-US" b="1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6C392E53-1F20-B11F-FFA3-B89928463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458200" cy="5957888"/>
          </a:xfrm>
        </p:spPr>
        <p:txBody>
          <a:bodyPr/>
          <a:lstStyle/>
          <a:p>
            <a:r>
              <a:rPr lang="en-GB" altLang="en-US" sz="2800" dirty="0">
                <a:latin typeface="Helvetica" pitchFamily="2" charset="0"/>
                <a:ea typeface="ＭＳ Ｐゴシック" panose="020B0600070205080204" pitchFamily="34" charset="-128"/>
              </a:rPr>
              <a:t>Most plants carry &gt;30,000 genes </a:t>
            </a:r>
          </a:p>
          <a:p>
            <a:endParaRPr lang="en-GB" altLang="en-US" sz="1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r>
              <a:rPr lang="en-GB" altLang="en-US" sz="2800" dirty="0">
                <a:latin typeface="Helvetica" pitchFamily="2" charset="0"/>
                <a:ea typeface="ＭＳ Ｐゴシック" panose="020B0600070205080204" pitchFamily="34" charset="-128"/>
              </a:rPr>
              <a:t>Genes mostly encode the amino acid sequence of a protein</a:t>
            </a:r>
          </a:p>
          <a:p>
            <a:endParaRPr lang="en-GB" altLang="en-US" sz="1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r>
              <a:rPr lang="en-GB" altLang="en-US" sz="2800" dirty="0">
                <a:latin typeface="Helvetica" pitchFamily="2" charset="0"/>
                <a:ea typeface="ＭＳ Ｐゴシック" panose="020B0600070205080204" pitchFamily="34" charset="-128"/>
              </a:rPr>
              <a:t>Proteins are tiny machines that do a chemical job (enzymes) or a physical job (</a:t>
            </a:r>
            <a:r>
              <a:rPr lang="en-GB" altLang="en-US" sz="2800" dirty="0" err="1">
                <a:latin typeface="Helvetica" pitchFamily="2" charset="0"/>
                <a:ea typeface="ＭＳ Ｐゴシック" panose="020B0600070205080204" pitchFamily="34" charset="-128"/>
              </a:rPr>
              <a:t>eg</a:t>
            </a:r>
            <a:r>
              <a:rPr lang="en-GB" altLang="en-US" sz="2800" dirty="0">
                <a:latin typeface="Helvetica" pitchFamily="2" charset="0"/>
                <a:ea typeface="ＭＳ Ｐゴシック" panose="020B0600070205080204" pitchFamily="34" charset="-128"/>
              </a:rPr>
              <a:t> muscle proteins)</a:t>
            </a:r>
          </a:p>
          <a:p>
            <a:endParaRPr lang="en-GB" altLang="en-US" sz="1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r>
              <a:rPr lang="en-GB" altLang="en-US" sz="2800" dirty="0">
                <a:latin typeface="Helvetica" pitchFamily="2" charset="0"/>
                <a:ea typeface="ＭＳ Ｐゴシック" panose="020B0600070205080204" pitchFamily="34" charset="-128"/>
              </a:rPr>
              <a:t>Mutations in genes alter or lose protein function</a:t>
            </a:r>
          </a:p>
          <a:p>
            <a:endParaRPr lang="en-GB" altLang="en-US" sz="1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r>
              <a:rPr lang="en-GB" altLang="en-US" sz="2800" dirty="0">
                <a:latin typeface="Helvetica" pitchFamily="2" charset="0"/>
                <a:ea typeface="ＭＳ Ｐゴシック" panose="020B0600070205080204" pitchFamily="34" charset="-128"/>
              </a:rPr>
              <a:t>Crops and their ancestors carry enormous genetic variation, used by plant breeders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4393</TotalTime>
  <Words>1833</Words>
  <Application>Microsoft Office PowerPoint</Application>
  <PresentationFormat>On-screen Show (4:3)</PresentationFormat>
  <Paragraphs>221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Comic Sans MS</vt:lpstr>
      <vt:lpstr>Helvetica</vt:lpstr>
      <vt:lpstr>Helvetica Neue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Golden Rice (Phytoene synthase and  Carotene desaturase)</vt:lpstr>
      <vt:lpstr>PowerPoint Presentation</vt:lpstr>
      <vt:lpstr>What you need to know about genes</vt:lpstr>
      <vt:lpstr>PowerPoint Presentation</vt:lpstr>
      <vt:lpstr>PowerPoint Presentation</vt:lpstr>
      <vt:lpstr>PowerPoint Presentation</vt:lpstr>
      <vt:lpstr>GM wasn’t always controversial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Daniel Pearsall</cp:lastModifiedBy>
  <cp:revision>184</cp:revision>
  <cp:lastPrinted>2021-04-18T14:56:28Z</cp:lastPrinted>
  <dcterms:created xsi:type="dcterms:W3CDTF">2016-01-12T19:03:34Z</dcterms:created>
  <dcterms:modified xsi:type="dcterms:W3CDTF">2023-11-03T11:17:56Z</dcterms:modified>
</cp:coreProperties>
</file>